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ppt/tags/tag5.xml" ContentType="application/vnd.openxmlformats-officedocument.presentationml.tags+xml"/>
  <Override PartName="/ppt/notesSlides/notesSlide31.xml" ContentType="application/vnd.openxmlformats-officedocument.presentationml.notesSlide+xml"/>
  <Override PartName="/ppt/tags/tag6.xml" ContentType="application/vnd.openxmlformats-officedocument.presentationml.tags+xml"/>
  <Override PartName="/ppt/notesSlides/notesSlide32.xml" ContentType="application/vnd.openxmlformats-officedocument.presentationml.notesSlide+xml"/>
  <Override PartName="/ppt/tags/tag7.xml" ContentType="application/vnd.openxmlformats-officedocument.presentationml.tags+xml"/>
  <Override PartName="/ppt/notesSlides/notesSlide33.xml" ContentType="application/vnd.openxmlformats-officedocument.presentationml.notesSlide+xml"/>
  <Override PartName="/ppt/tags/tag8.xml" ContentType="application/vnd.openxmlformats-officedocument.presentationml.tags+xml"/>
  <Override PartName="/ppt/notesSlides/notesSlide34.xml" ContentType="application/vnd.openxmlformats-officedocument.presentationml.notesSlide+xml"/>
  <Override PartName="/ppt/tags/tag9.xml" ContentType="application/vnd.openxmlformats-officedocument.presentationml.tags+xml"/>
  <Override PartName="/ppt/notesSlides/notesSlide35.xml" ContentType="application/vnd.openxmlformats-officedocument.presentationml.notesSlide+xml"/>
  <Override PartName="/ppt/tags/tag10.xml" ContentType="application/vnd.openxmlformats-officedocument.presentationml.tags+xml"/>
  <Override PartName="/ppt/notesSlides/notesSlide36.xml" ContentType="application/vnd.openxmlformats-officedocument.presentationml.notesSlide+xml"/>
  <Override PartName="/ppt/tags/tag11.xml" ContentType="application/vnd.openxmlformats-officedocument.presentationml.tags+xml"/>
  <Override PartName="/ppt/notesSlides/notesSlide37.xml" ContentType="application/vnd.openxmlformats-officedocument.presentationml.notesSlide+xml"/>
  <Override PartName="/ppt/tags/tag12.xml" ContentType="application/vnd.openxmlformats-officedocument.presentationml.tags+xml"/>
  <Override PartName="/ppt/notesSlides/notesSlide38.xml" ContentType="application/vnd.openxmlformats-officedocument.presentationml.notesSlide+xml"/>
  <Override PartName="/ppt/tags/tag13.xml" ContentType="application/vnd.openxmlformats-officedocument.presentationml.tags+xml"/>
  <Override PartName="/ppt/notesSlides/notesSlide39.xml" ContentType="application/vnd.openxmlformats-officedocument.presentationml.notesSlide+xml"/>
  <Override PartName="/ppt/tags/tag1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355" r:id="rId2"/>
    <p:sldId id="359" r:id="rId3"/>
    <p:sldId id="361" r:id="rId4"/>
    <p:sldId id="401" r:id="rId5"/>
    <p:sldId id="363" r:id="rId6"/>
    <p:sldId id="346" r:id="rId7"/>
    <p:sldId id="347" r:id="rId8"/>
    <p:sldId id="304" r:id="rId9"/>
    <p:sldId id="305" r:id="rId10"/>
    <p:sldId id="338" r:id="rId11"/>
    <p:sldId id="339" r:id="rId12"/>
    <p:sldId id="364" r:id="rId13"/>
    <p:sldId id="365" r:id="rId14"/>
    <p:sldId id="366" r:id="rId15"/>
    <p:sldId id="371" r:id="rId16"/>
    <p:sldId id="372" r:id="rId17"/>
    <p:sldId id="374" r:id="rId18"/>
    <p:sldId id="367" r:id="rId19"/>
    <p:sldId id="368" r:id="rId20"/>
    <p:sldId id="376" r:id="rId21"/>
    <p:sldId id="378" r:id="rId22"/>
    <p:sldId id="379" r:id="rId23"/>
    <p:sldId id="380" r:id="rId24"/>
    <p:sldId id="381" r:id="rId25"/>
    <p:sldId id="377" r:id="rId26"/>
    <p:sldId id="383" r:id="rId27"/>
    <p:sldId id="384" r:id="rId28"/>
    <p:sldId id="385" r:id="rId29"/>
    <p:sldId id="386" r:id="rId30"/>
    <p:sldId id="387" r:id="rId31"/>
    <p:sldId id="388" r:id="rId32"/>
    <p:sldId id="399" r:id="rId33"/>
    <p:sldId id="400" r:id="rId34"/>
    <p:sldId id="389" r:id="rId35"/>
    <p:sldId id="390" r:id="rId36"/>
    <p:sldId id="391" r:id="rId37"/>
    <p:sldId id="392" r:id="rId38"/>
    <p:sldId id="393" r:id="rId39"/>
    <p:sldId id="394" r:id="rId40"/>
    <p:sldId id="395" r:id="rId41"/>
    <p:sldId id="340" r:id="rId42"/>
    <p:sldId id="343" r:id="rId43"/>
    <p:sldId id="344" r:id="rId44"/>
    <p:sldId id="398" r:id="rId45"/>
    <p:sldId id="307" r:id="rId46"/>
    <p:sldId id="308" r:id="rId47"/>
    <p:sldId id="310" r:id="rId48"/>
    <p:sldId id="313" r:id="rId49"/>
    <p:sldId id="314" r:id="rId50"/>
    <p:sldId id="315" r:id="rId51"/>
    <p:sldId id="316" r:id="rId52"/>
    <p:sldId id="324" r:id="rId53"/>
    <p:sldId id="325" r:id="rId54"/>
    <p:sldId id="326" r:id="rId55"/>
    <p:sldId id="334" r:id="rId56"/>
    <p:sldId id="301" r:id="rId57"/>
    <p:sldId id="303" r:id="rId58"/>
    <p:sldId id="335" r:id="rId59"/>
    <p:sldId id="336" r:id="rId60"/>
    <p:sldId id="370" r:id="rId61"/>
    <p:sldId id="337" r:id="rId62"/>
    <p:sldId id="327" r:id="rId63"/>
    <p:sldId id="328" r:id="rId64"/>
    <p:sldId id="329" r:id="rId65"/>
    <p:sldId id="33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8" d="100"/>
          <a:sy n="68" d="100"/>
        </p:scale>
        <p:origin x="1446" y="6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6BA4B3-AEBF-4F4D-817C-D14A8874A2D8}" type="datetimeFigureOut">
              <a:rPr lang="en-US" smtClean="0"/>
              <a:pPr/>
              <a:t>9/14/2020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4D823B-FE8D-4D3B-B695-965394BDF0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ln/>
        </p:spPr>
      </p:sp>
      <p:sp>
        <p:nvSpPr>
          <p:cNvPr id="31747" name="Rectangle 2"/>
          <p:cNvSpPr txBox="1">
            <a:spLocks noGrp="1" noChangeArrowheads="1"/>
          </p:cNvSpPr>
          <p:nvPr>
            <p:ph type="body" idx="1"/>
          </p:nvPr>
        </p:nvSpPr>
        <p:spPr>
          <a:noFill/>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6E2EFF-C5F3-4EC3-A09B-47E89623AA2C}" type="slidenum">
              <a:rPr lang="en-US" smtClean="0"/>
              <a:pPr eaLnBrk="1" hangingPunct="1"/>
              <a:t>19</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15941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44588" y="687388"/>
            <a:ext cx="4567237" cy="3425825"/>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44588" y="687388"/>
            <a:ext cx="4567237" cy="3425825"/>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44588" y="687388"/>
            <a:ext cx="4567237" cy="3425825"/>
          </a:xfrm>
          <a:noFill/>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44588" y="687388"/>
            <a:ext cx="4567237" cy="3425825"/>
          </a:xfrm>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44588" y="687388"/>
            <a:ext cx="4567237" cy="3425825"/>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44588" y="687388"/>
            <a:ext cx="4567237" cy="3425825"/>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44588" y="687388"/>
            <a:ext cx="4567237" cy="3425825"/>
          </a:xfrm>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44588" y="687388"/>
            <a:ext cx="4567237" cy="3425825"/>
          </a:xfrm>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44588" y="687388"/>
            <a:ext cx="4567237" cy="3425825"/>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Rot="1" noChangeAspect="1" noChangeArrowheads="1" noTextEdit="1"/>
          </p:cNvSpPr>
          <p:nvPr>
            <p:ph type="sldImg"/>
          </p:nvPr>
        </p:nvSpPr>
        <p:spPr>
          <a:ln/>
        </p:spPr>
      </p:sp>
      <p:sp>
        <p:nvSpPr>
          <p:cNvPr id="32771" name="Rectangle 2"/>
          <p:cNvSpPr txBox="1">
            <a:spLocks noGrp="1" noChangeArrowheads="1"/>
          </p:cNvSpPr>
          <p:nvPr>
            <p:ph type="body" idx="1"/>
          </p:nvPr>
        </p:nvSpPr>
        <p:spPr>
          <a:noFill/>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44588" y="687388"/>
            <a:ext cx="4567237" cy="3425825"/>
          </a:xfrm>
          <a:noFill/>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4588" y="687388"/>
            <a:ext cx="4567237" cy="3425825"/>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44588" y="687388"/>
            <a:ext cx="4567237" cy="3425825"/>
          </a:xfrm>
          <a:noFill/>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44588" y="687388"/>
            <a:ext cx="4567237" cy="3425825"/>
          </a:xfrm>
          <a:noFill/>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44588" y="687388"/>
            <a:ext cx="4567237" cy="3425825"/>
          </a:xfrm>
          <a:ln cap="fla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90215" tIns="45107" rIns="90215" bIns="45107"/>
          <a:lstStyle/>
          <a:p>
            <a:fld id="{C2DA0E71-F949-4653-A85B-64276EDCA7F9}" type="slidenum">
              <a:rPr lang="en-US">
                <a:latin typeface="Times New Roman" pitchFamily="18" charset="0"/>
                <a:cs typeface="Tahoma" pitchFamily="34" charset="0"/>
              </a:rPr>
              <a:pPr/>
              <a:t>41</a:t>
            </a:fld>
            <a:endParaRPr lang="en-US">
              <a:latin typeface="Times New Roman" pitchFamily="18" charset="0"/>
              <a:cs typeface="Tahoma" pitchFamily="34" charset="0"/>
            </a:endParaRPr>
          </a:p>
        </p:txBody>
      </p:sp>
      <p:sp>
        <p:nvSpPr>
          <p:cNvPr id="45059" name="Rectangle 2"/>
          <p:cNvSpPr>
            <a:spLocks noGrp="1" noRot="1" noChangeAspect="1" noChangeArrowheads="1" noTextEdit="1"/>
          </p:cNvSpPr>
          <p:nvPr>
            <p:ph type="sldImg"/>
          </p:nvPr>
        </p:nvSpPr>
        <p:spPr>
          <a:xfrm>
            <a:off x="1150938" y="692150"/>
            <a:ext cx="4556125" cy="3416300"/>
          </a:xfrm>
          <a:ln cap="flat"/>
        </p:spPr>
      </p:sp>
      <p:sp>
        <p:nvSpPr>
          <p:cNvPr id="45060" name="Rectangle 3"/>
          <p:cNvSpPr>
            <a:spLocks noGrp="1" noChangeArrowheads="1"/>
          </p:cNvSpPr>
          <p:nvPr>
            <p:ph type="body" idx="1"/>
          </p:nvPr>
        </p:nvSpPr>
        <p:spPr>
          <a:xfrm>
            <a:off x="912813" y="4338638"/>
            <a:ext cx="5030787" cy="4121150"/>
          </a:xfrm>
          <a:noFill/>
          <a:ln w="9525"/>
        </p:spPr>
        <p:txBody>
          <a:bodyPr lIns="57140" tIns="26984" rIns="57140" bIns="26984"/>
          <a:lstStyle/>
          <a:p>
            <a:pPr eaLnBrk="1" hangingPunct="1"/>
            <a:endParaRPr lang="en-US">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90215" tIns="45107" rIns="90215" bIns="45107"/>
          <a:lstStyle/>
          <a:p>
            <a:fld id="{40561FD3-5857-47A5-AD1B-19401E9E89D3}" type="slidenum">
              <a:rPr lang="en-US">
                <a:latin typeface="Times New Roman" pitchFamily="18" charset="0"/>
                <a:cs typeface="Tahoma" pitchFamily="34" charset="0"/>
              </a:rPr>
              <a:pPr/>
              <a:t>42</a:t>
            </a:fld>
            <a:endParaRPr lang="en-US">
              <a:latin typeface="Times New Roman" pitchFamily="18" charset="0"/>
              <a:cs typeface="Tahoma" pitchFamily="34" charset="0"/>
            </a:endParaRPr>
          </a:p>
        </p:txBody>
      </p:sp>
      <p:sp>
        <p:nvSpPr>
          <p:cNvPr id="48131" name="Rectangle 2"/>
          <p:cNvSpPr>
            <a:spLocks noGrp="1" noRot="1" noChangeAspect="1" noChangeArrowheads="1" noTextEdit="1"/>
          </p:cNvSpPr>
          <p:nvPr>
            <p:ph type="sldImg"/>
          </p:nvPr>
        </p:nvSpPr>
        <p:spPr>
          <a:xfrm>
            <a:off x="1150938" y="692150"/>
            <a:ext cx="4556125" cy="3416300"/>
          </a:xfrm>
          <a:ln cap="flat"/>
        </p:spPr>
      </p:sp>
      <p:sp>
        <p:nvSpPr>
          <p:cNvPr id="48132" name="Rectangle 3"/>
          <p:cNvSpPr>
            <a:spLocks noGrp="1" noChangeArrowheads="1"/>
          </p:cNvSpPr>
          <p:nvPr>
            <p:ph type="body" idx="1"/>
          </p:nvPr>
        </p:nvSpPr>
        <p:spPr>
          <a:xfrm>
            <a:off x="912813" y="4338638"/>
            <a:ext cx="5030787" cy="4121150"/>
          </a:xfrm>
          <a:noFill/>
          <a:ln w="9525"/>
        </p:spPr>
        <p:txBody>
          <a:bodyPr lIns="57140" tIns="26984" rIns="57140" bIns="26984"/>
          <a:lstStyle/>
          <a:p>
            <a:pPr eaLnBrk="1" hangingPunct="1"/>
            <a:endParaRPr lang="en-US">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90215" tIns="45107" rIns="90215" bIns="45107"/>
          <a:lstStyle/>
          <a:p>
            <a:fld id="{E1D4F09B-A75B-4CF0-AF2E-6EF86BC69804}" type="slidenum">
              <a:rPr lang="en-US">
                <a:latin typeface="Times New Roman" pitchFamily="18" charset="0"/>
                <a:cs typeface="Tahoma" pitchFamily="34" charset="0"/>
              </a:rPr>
              <a:pPr/>
              <a:t>43</a:t>
            </a:fld>
            <a:endParaRPr lang="en-US">
              <a:latin typeface="Times New Roman" pitchFamily="18" charset="0"/>
              <a:cs typeface="Tahoma" pitchFamily="34" charset="0"/>
            </a:endParaRPr>
          </a:p>
        </p:txBody>
      </p:sp>
      <p:sp>
        <p:nvSpPr>
          <p:cNvPr id="49155" name="Rectangle 2"/>
          <p:cNvSpPr>
            <a:spLocks noGrp="1" noRot="1" noChangeAspect="1" noChangeArrowheads="1" noTextEdit="1"/>
          </p:cNvSpPr>
          <p:nvPr>
            <p:ph type="sldImg"/>
          </p:nvPr>
        </p:nvSpPr>
        <p:spPr>
          <a:xfrm>
            <a:off x="1150938" y="692150"/>
            <a:ext cx="4556125" cy="3416300"/>
          </a:xfrm>
          <a:ln cap="flat"/>
        </p:spPr>
      </p:sp>
      <p:sp>
        <p:nvSpPr>
          <p:cNvPr id="49156" name="Rectangle 3"/>
          <p:cNvSpPr>
            <a:spLocks noGrp="1" noChangeArrowheads="1"/>
          </p:cNvSpPr>
          <p:nvPr>
            <p:ph type="body" idx="1"/>
          </p:nvPr>
        </p:nvSpPr>
        <p:spPr>
          <a:xfrm>
            <a:off x="912813" y="4338638"/>
            <a:ext cx="5030787" cy="4121150"/>
          </a:xfrm>
          <a:noFill/>
          <a:ln w="9525"/>
        </p:spPr>
        <p:txBody>
          <a:bodyPr lIns="57140" tIns="26984" rIns="57140" bIns="26984"/>
          <a:lstStyle/>
          <a:p>
            <a:pPr eaLnBrk="1" hangingPunct="1"/>
            <a:endParaRPr 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053F3F9-3D67-4443-9E7C-17F4A5B5C5DB}" type="slidenum">
              <a:rPr lang="en-US"/>
              <a:pPr/>
              <a:t>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E681FD5-F645-4ECF-9923-B00E553D2CB1}" type="slidenum">
              <a:rPr lang="en-US"/>
              <a:pPr/>
              <a:t>44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D09523D-9362-4422-8A02-296E0EF6C701}" type="slidenum">
              <a:rPr lang="en-US"/>
              <a:pPr/>
              <a:t>45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FB436EA-85A7-43D1-B95B-D98DE2D84E16}" type="slidenum">
              <a:rPr lang="en-US"/>
              <a:pPr/>
              <a:t>46</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054E722-812F-402E-A855-446A74C14A8D}" type="slidenum">
              <a:rPr lang="en-US"/>
              <a:pPr/>
              <a:t>47</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04A574D-0B61-4537-A5AF-3D321F10CE4D}" type="slidenum">
              <a:rPr lang="en-US"/>
              <a:pPr/>
              <a:t>48</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861DC03-AA38-48C4-99CA-42FD48364112}" type="slidenum">
              <a:rPr lang="en-US"/>
              <a:pPr/>
              <a:t>49</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EBEBE9D-ED60-4B38-B04F-4DB08B129F8F}" type="slidenum">
              <a:rPr lang="en-US"/>
              <a:pPr/>
              <a:t>50</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0A44972-E0E9-471D-BEC0-59EA5755800B}" type="slidenum">
              <a:rPr lang="en-US"/>
              <a:pPr/>
              <a:t>51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3CEAC05-F13D-48DC-A988-48A6BA4F2CDF}" type="slidenum">
              <a:rPr lang="en-US"/>
              <a:pPr/>
              <a:t>52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E7DB7B8-7EE6-449A-B886-1057DF9E6711}" type="slidenum">
              <a:rPr lang="en-US"/>
              <a:pPr/>
              <a:t>53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5A36369-E815-4494-81DB-FADDEC4002D1}" type="slidenum">
              <a:rPr lang="en-US"/>
              <a:pPr/>
              <a:t>9</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26EB926-A948-486B-B83C-C741084A9CBF}" type="slidenum">
              <a:rPr lang="en-US"/>
              <a:pPr/>
              <a:t>54</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noTextEdit="1"/>
          </p:cNvSpPr>
          <p:nvPr>
            <p:ph type="sldImg"/>
          </p:nvPr>
        </p:nvSpPr>
        <p:spPr>
          <a:ln/>
        </p:spPr>
      </p:sp>
      <p:sp>
        <p:nvSpPr>
          <p:cNvPr id="34819" name="Rectangle 2"/>
          <p:cNvSpPr txBox="1">
            <a:spLocks noGrp="1" noChangeArrowheads="1"/>
          </p:cNvSpPr>
          <p:nvPr>
            <p:ph type="body" idx="1"/>
          </p:nvPr>
        </p:nvSpPr>
        <p:spPr>
          <a:noFill/>
          <a:ln/>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ln/>
        </p:spPr>
      </p:sp>
      <p:sp>
        <p:nvSpPr>
          <p:cNvPr id="35843" name="Rectangle 2"/>
          <p:cNvSpPr txBox="1">
            <a:spLocks noGrp="1" noChangeArrowheads="1"/>
          </p:cNvSpPr>
          <p:nvPr>
            <p:ph type="body" idx="1"/>
          </p:nvPr>
        </p:nvSpPr>
        <p:spPr>
          <a:noFill/>
          <a:ln/>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ln/>
        </p:spPr>
      </p:sp>
      <p:sp>
        <p:nvSpPr>
          <p:cNvPr id="37891" name="Rectangle 2"/>
          <p:cNvSpPr txBox="1">
            <a:spLocks noGrp="1" noChangeArrowheads="1"/>
          </p:cNvSpPr>
          <p:nvPr>
            <p:ph type="body" idx="1"/>
          </p:nvPr>
        </p:nvSpPr>
        <p:spPr>
          <a:noFill/>
          <a:ln/>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90215" tIns="45107" rIns="90215" bIns="45107"/>
          <a:lstStyle/>
          <a:p>
            <a:fld id="{A78B777F-06E6-4B0B-8A78-6260F2E6A7B1}" type="slidenum">
              <a:rPr lang="en-US">
                <a:latin typeface="Times New Roman" pitchFamily="18" charset="0"/>
                <a:cs typeface="Tahoma" pitchFamily="34" charset="0"/>
              </a:rPr>
              <a:pPr/>
              <a:t>58</a:t>
            </a:fld>
            <a:endParaRPr lang="en-US">
              <a:latin typeface="Times New Roman" pitchFamily="18" charset="0"/>
              <a:cs typeface="Tahoma"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p:spPr>
        <p:txBody>
          <a:bodyPr/>
          <a:lstStyle/>
          <a:p>
            <a:pPr eaLnBrk="1" hangingPunct="1"/>
            <a:endParaRPr lang="en-US">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FC4057F2-1DEC-4160-AA6B-961D778FDDF0}" type="slidenum">
              <a:rPr lang="en-US">
                <a:latin typeface="Times" pitchFamily="-64" charset="0"/>
              </a:rPr>
              <a:pPr/>
              <a:t>59</a:t>
            </a:fld>
            <a:endParaRPr lang="en-US">
              <a:latin typeface="Times" pitchFamily="-6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p:spPr>
        <p:txBody>
          <a:bodyPr/>
          <a:lstStyle/>
          <a:p>
            <a:pPr eaLnBrk="1" hangingPunct="1">
              <a:spcBef>
                <a:spcPct val="0"/>
              </a:spcBef>
            </a:pPr>
            <a:r>
              <a:rPr lang="en-US" sz="800">
                <a:latin typeface="Tahoma" pitchFamily="34" charset="0"/>
                <a:cs typeface="Arial" charset="0"/>
              </a:rPr>
              <a:t>Erogul, M &amp; McCrohan, D. (2007). </a:t>
            </a:r>
            <a:r>
              <a:rPr lang="en-US" sz="800">
                <a:latin typeface="Times New Roman" pitchFamily="18" charset="0"/>
                <a:cs typeface="Times New Roman" pitchFamily="18" charset="0"/>
              </a:rPr>
              <a:t>Socio-Cultural Factors Inhibiting Female Entrepreneurship in the United Arab Emirates. College of Business Sciences, Zayed University, Dubai, UAE</a:t>
            </a:r>
          </a:p>
          <a:p>
            <a:pPr eaLnBrk="1" hangingPunct="1">
              <a:spcBef>
                <a:spcPct val="0"/>
              </a:spcBef>
            </a:pPr>
            <a:endParaRPr lang="en-US" sz="800">
              <a:latin typeface="Times New Roman" pitchFamily="18" charset="0"/>
              <a:cs typeface="Times New Roman" pitchFamily="18" charset="0"/>
            </a:endParaRPr>
          </a:p>
          <a:p>
            <a:pPr eaLnBrk="1" hangingPunct="1"/>
            <a:endParaRPr lang="en-US">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7E9E8B6B-AAEB-4243-B838-E9A93C9DE1F3}" type="slidenum">
              <a:rPr lang="en-US">
                <a:latin typeface="Times" pitchFamily="-64" charset="0"/>
              </a:rPr>
              <a:pPr/>
              <a:t>61</a:t>
            </a:fld>
            <a:endParaRPr lang="en-US">
              <a:latin typeface="Times" pitchFamily="-6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p:spPr>
        <p:txBody>
          <a:bodyPr/>
          <a:lstStyle/>
          <a:p>
            <a:pPr eaLnBrk="1" hangingPunct="1"/>
            <a:r>
              <a:rPr lang="en-US">
                <a:latin typeface="Times New Roman" pitchFamily="18" charset="0"/>
              </a:rPr>
              <a:t>McCrohan, D &amp; Preiss, K. (2006). Mohammed Bin Rashid Establishment for Young Business Leaders- GEM United Arab Emirates: Entrepreneurship in the United Arab Emirates in 2006. College of Business Science, Zayed University, </a:t>
            </a:r>
          </a:p>
          <a:p>
            <a:pPr eaLnBrk="1" hangingPunct="1">
              <a:spcBef>
                <a:spcPct val="0"/>
              </a:spcBef>
            </a:pPr>
            <a:r>
              <a:rPr lang="en-US" sz="800">
                <a:latin typeface="Tahoma" pitchFamily="34" charset="0"/>
                <a:cs typeface="Arial" charset="0"/>
              </a:rPr>
              <a:t>Erogul, M &amp; McCrohan, D. (2007). </a:t>
            </a:r>
            <a:r>
              <a:rPr lang="en-US" sz="800">
                <a:latin typeface="Times New Roman" pitchFamily="18" charset="0"/>
                <a:cs typeface="Times New Roman" pitchFamily="18" charset="0"/>
              </a:rPr>
              <a:t>Socio-Cultural Factors Inhibiting Female Entrepreneurship in the United Arab Emirates. College of Business Sciences, Zayed University, Dubai, UAE</a:t>
            </a:r>
            <a:endParaRPr 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p:spPr>
        <p:txBody>
          <a:bodyPr/>
          <a:lstStyle/>
          <a:p>
            <a:endParaRPr 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00AB25-7BFB-4ACD-93EE-FC631D31E62D}" type="slidenum">
              <a:rPr lang="en-US" smtClean="0"/>
              <a:pPr eaLnBrk="1" hangingPunct="1"/>
              <a:t>18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93345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376238"/>
            <a:ext cx="7767638" cy="833437"/>
          </a:xfrm>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7F384F-20BC-453C-A49B-8B652DDB9D7A}" type="slidenum">
              <a:rPr lang="en-US"/>
              <a:pPr>
                <a:defRPr/>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435E044-4A8B-4748-88C8-3E346B2590A0}" type="slidenum">
              <a:rPr lang="en-US"/>
              <a:pPr>
                <a:defRPr/>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F3E9060-2F35-4D51-A2ED-6E612792EF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emf"/><Relationship Id="rId4" Type="http://schemas.openxmlformats.org/officeDocument/2006/relationships/image" Target="../media/image9.wmf"/></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tags" Target="../tags/tag13.xml"/><Relationship Id="rId5" Type="http://schemas.openxmlformats.org/officeDocument/2006/relationships/image" Target="../media/image25.jpeg"/><Relationship Id="rId4" Type="http://schemas.openxmlformats.org/officeDocument/2006/relationships/hyperlink" Target="http://www.netstate.com/states/peop/people/images/mi_hf.jpg"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14.xml"/><Relationship Id="rId5" Type="http://schemas.openxmlformats.org/officeDocument/2006/relationships/image" Target="../media/image26.png"/><Relationship Id="rId4" Type="http://schemas.openxmlformats.org/officeDocument/2006/relationships/hyperlink" Target="http://www.edisys.com/About/Thomas_Edison/edison.gif"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10%20Things%20You%20Didn't%20Know%20About%20IKEA%20(1).mp4"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5400" y="-304800"/>
            <a:ext cx="6934200" cy="1143000"/>
          </a:xfrm>
        </p:spPr>
        <p:txBody>
          <a:bodyPr/>
          <a:lstStyle/>
          <a:p>
            <a:pPr eaLnBrk="1" hangingPunct="1">
              <a:defRPr/>
            </a:pPr>
            <a:r>
              <a:rPr lang="en-US" altLang="zh-CN" dirty="0"/>
              <a:t>Lectures - Exam - Decorum</a:t>
            </a:r>
          </a:p>
        </p:txBody>
      </p:sp>
      <p:sp>
        <p:nvSpPr>
          <p:cNvPr id="14339" name="Rectangle 3"/>
          <p:cNvSpPr>
            <a:spLocks noGrp="1" noChangeArrowheads="1"/>
          </p:cNvSpPr>
          <p:nvPr>
            <p:ph type="body" idx="1"/>
          </p:nvPr>
        </p:nvSpPr>
        <p:spPr>
          <a:xfrm>
            <a:off x="457200" y="914400"/>
            <a:ext cx="8229600" cy="5791200"/>
          </a:xfrm>
        </p:spPr>
        <p:txBody>
          <a:bodyPr>
            <a:normAutofit/>
          </a:bodyPr>
          <a:lstStyle/>
          <a:p>
            <a:pPr eaLnBrk="1" hangingPunct="1">
              <a:lnSpc>
                <a:spcPct val="80000"/>
              </a:lnSpc>
            </a:pPr>
            <a:r>
              <a:rPr lang="en-US" altLang="zh-CN" sz="1700" dirty="0">
                <a:ea typeface="SimSun" pitchFamily="2" charset="-122"/>
              </a:rPr>
              <a:t>45 hours (3 lectures/week, 14 – 15 weeks)</a:t>
            </a:r>
          </a:p>
          <a:p>
            <a:pPr lvl="3" eaLnBrk="1" hangingPunct="1">
              <a:lnSpc>
                <a:spcPct val="80000"/>
              </a:lnSpc>
              <a:buFontTx/>
              <a:buNone/>
            </a:pPr>
            <a:endParaRPr lang="en-US" altLang="zh-CN" sz="1100" dirty="0">
              <a:ea typeface="SimSun" pitchFamily="2" charset="-122"/>
            </a:endParaRPr>
          </a:p>
          <a:p>
            <a:pPr eaLnBrk="1" hangingPunct="1">
              <a:lnSpc>
                <a:spcPct val="80000"/>
              </a:lnSpc>
              <a:buFont typeface="Wingdings" pitchFamily="2" charset="2"/>
              <a:buNone/>
            </a:pPr>
            <a:r>
              <a:rPr lang="en-US" altLang="zh-CN" sz="1700" dirty="0">
                <a:ea typeface="SimSun" pitchFamily="2" charset="-122"/>
              </a:rPr>
              <a:t>                      </a:t>
            </a:r>
          </a:p>
          <a:p>
            <a:pPr eaLnBrk="1" hangingPunct="1">
              <a:lnSpc>
                <a:spcPct val="80000"/>
              </a:lnSpc>
            </a:pPr>
            <a:r>
              <a:rPr lang="en-US" altLang="zh-CN" sz="2200" dirty="0">
                <a:ea typeface="SimSun" pitchFamily="2" charset="-122"/>
              </a:rPr>
              <a:t>Grading:     	</a:t>
            </a:r>
            <a:r>
              <a:rPr lang="en-US" altLang="zh-CN" sz="2200" b="1" dirty="0">
                <a:ea typeface="SimSun" pitchFamily="2" charset="-122"/>
              </a:rPr>
              <a:t>Assignment/Class Participation: 		5</a:t>
            </a:r>
          </a:p>
          <a:p>
            <a:pPr eaLnBrk="1" hangingPunct="1">
              <a:lnSpc>
                <a:spcPct val="80000"/>
              </a:lnSpc>
              <a:buFont typeface="Wingdings" pitchFamily="2" charset="2"/>
              <a:buNone/>
            </a:pPr>
            <a:r>
              <a:rPr lang="en-US" altLang="zh-CN" sz="2200" b="1" dirty="0">
                <a:ea typeface="SimSun" pitchFamily="2" charset="-122"/>
              </a:rPr>
              <a:t>			Test 01: 	 				10</a:t>
            </a:r>
          </a:p>
          <a:p>
            <a:pPr eaLnBrk="1" hangingPunct="1">
              <a:lnSpc>
                <a:spcPct val="80000"/>
              </a:lnSpc>
              <a:buFont typeface="Wingdings" pitchFamily="2" charset="2"/>
              <a:buNone/>
            </a:pPr>
            <a:r>
              <a:rPr lang="en-US" altLang="zh-CN" sz="2200" b="1" dirty="0">
                <a:ea typeface="SimSun" pitchFamily="2" charset="-122"/>
              </a:rPr>
              <a:t>                        	Test 02:     					10</a:t>
            </a:r>
          </a:p>
          <a:p>
            <a:pPr eaLnBrk="1" hangingPunct="1">
              <a:lnSpc>
                <a:spcPct val="80000"/>
              </a:lnSpc>
              <a:buFont typeface="Wingdings" pitchFamily="2" charset="2"/>
              <a:buNone/>
            </a:pPr>
            <a:r>
              <a:rPr lang="en-US" altLang="zh-CN" sz="2200" b="1" dirty="0">
                <a:ea typeface="SimSun" pitchFamily="2" charset="-122"/>
              </a:rPr>
              <a:t>			Quiz:						5</a:t>
            </a:r>
          </a:p>
          <a:p>
            <a:pPr eaLnBrk="1" hangingPunct="1">
              <a:lnSpc>
                <a:spcPct val="80000"/>
              </a:lnSpc>
              <a:buFont typeface="Wingdings" pitchFamily="2" charset="2"/>
              <a:buNone/>
            </a:pPr>
            <a:r>
              <a:rPr lang="en-US" altLang="zh-CN" sz="2200" b="1" dirty="0">
                <a:ea typeface="SimSun" pitchFamily="2" charset="-122"/>
              </a:rPr>
              <a:t>			Case Study Writing				10 </a:t>
            </a:r>
          </a:p>
          <a:p>
            <a:pPr eaLnBrk="1" hangingPunct="1">
              <a:lnSpc>
                <a:spcPct val="80000"/>
              </a:lnSpc>
              <a:buFont typeface="Wingdings" pitchFamily="2" charset="2"/>
              <a:buNone/>
            </a:pPr>
            <a:r>
              <a:rPr lang="en-US" altLang="zh-CN" sz="2200" b="1" dirty="0">
                <a:ea typeface="SimSun" pitchFamily="2" charset="-122"/>
              </a:rPr>
              <a:t>			Final project/Project Proposal:			20</a:t>
            </a:r>
          </a:p>
          <a:p>
            <a:pPr eaLnBrk="1" hangingPunct="1">
              <a:lnSpc>
                <a:spcPct val="80000"/>
              </a:lnSpc>
              <a:buFont typeface="Wingdings" pitchFamily="2" charset="2"/>
              <a:buNone/>
            </a:pPr>
            <a:r>
              <a:rPr lang="en-US" altLang="zh-CN" sz="2200" b="1" dirty="0">
                <a:ea typeface="SimSun" pitchFamily="2" charset="-122"/>
              </a:rPr>
              <a:t>			Final Exam:					40</a:t>
            </a:r>
          </a:p>
          <a:p>
            <a:pPr eaLnBrk="1" hangingPunct="1">
              <a:lnSpc>
                <a:spcPct val="80000"/>
              </a:lnSpc>
              <a:buFont typeface="Wingdings" pitchFamily="2" charset="2"/>
              <a:buNone/>
            </a:pPr>
            <a:r>
              <a:rPr lang="en-US" altLang="zh-CN" sz="2200" b="1" dirty="0">
                <a:ea typeface="SimSun" pitchFamily="2" charset="-122"/>
              </a:rPr>
              <a:t>	</a:t>
            </a:r>
          </a:p>
          <a:p>
            <a:pPr eaLnBrk="1" hangingPunct="1">
              <a:lnSpc>
                <a:spcPct val="80000"/>
              </a:lnSpc>
              <a:buFont typeface="Wingdings" pitchFamily="2" charset="2"/>
              <a:buNone/>
            </a:pPr>
            <a:endParaRPr lang="en-US" altLang="zh-CN" sz="2200" b="1" dirty="0">
              <a:ea typeface="SimSun" pitchFamily="2" charset="-122"/>
            </a:endParaRPr>
          </a:p>
          <a:p>
            <a:pPr eaLnBrk="1" hangingPunct="1">
              <a:lnSpc>
                <a:spcPct val="80000"/>
              </a:lnSpc>
              <a:buFont typeface="Wingdings" pitchFamily="2" charset="2"/>
              <a:buNone/>
            </a:pPr>
            <a:endParaRPr lang="en-US" altLang="zh-CN" sz="2200" b="1" dirty="0">
              <a:ea typeface="SimSun" pitchFamily="2" charset="-122"/>
            </a:endParaRPr>
          </a:p>
          <a:p>
            <a:pPr eaLnBrk="1" hangingPunct="1">
              <a:lnSpc>
                <a:spcPct val="80000"/>
              </a:lnSpc>
              <a:buFont typeface="Wingdings" pitchFamily="2" charset="2"/>
              <a:buNone/>
            </a:pPr>
            <a:endParaRPr lang="en-US" altLang="zh-CN" sz="2200" b="1" dirty="0">
              <a:ea typeface="SimSun" pitchFamily="2" charset="-122"/>
            </a:endParaRPr>
          </a:p>
          <a:p>
            <a:pPr eaLnBrk="1" hangingPunct="1">
              <a:lnSpc>
                <a:spcPct val="80000"/>
              </a:lnSpc>
              <a:buFont typeface="Wingdings" pitchFamily="2" charset="2"/>
              <a:buNone/>
            </a:pPr>
            <a:endParaRPr lang="en-US" altLang="zh-CN" sz="2200" b="1" dirty="0">
              <a:ea typeface="SimSun" pitchFamily="2" charset="-122"/>
            </a:endParaRPr>
          </a:p>
          <a:p>
            <a:pPr eaLnBrk="1" hangingPunct="1">
              <a:lnSpc>
                <a:spcPct val="80000"/>
              </a:lnSpc>
              <a:buFont typeface="Wingdings" pitchFamily="2" charset="2"/>
              <a:buNone/>
            </a:pPr>
            <a:r>
              <a:rPr lang="en-US" altLang="zh-CN" sz="2200" b="1" dirty="0">
                <a:ea typeface="SimSun" pitchFamily="2" charset="-122"/>
              </a:rPr>
              <a:t>			</a:t>
            </a:r>
          </a:p>
          <a:p>
            <a:pPr eaLnBrk="1" hangingPunct="1">
              <a:lnSpc>
                <a:spcPct val="80000"/>
              </a:lnSpc>
              <a:buFont typeface="Wingdings" pitchFamily="2" charset="2"/>
              <a:buNone/>
            </a:pPr>
            <a:endParaRPr lang="en-US" altLang="zh-CN" sz="2200" b="1" dirty="0">
              <a:ea typeface="SimSun" pitchFamily="2" charset="-122"/>
            </a:endParaRPr>
          </a:p>
          <a:p>
            <a:pPr eaLnBrk="1" hangingPunct="1">
              <a:lnSpc>
                <a:spcPct val="80000"/>
              </a:lnSpc>
            </a:pPr>
            <a:endParaRPr lang="en-US" altLang="zh-CN" sz="2200" dirty="0">
              <a:ea typeface="SimSun" pitchFamily="2" charset="-122"/>
            </a:endParaRPr>
          </a:p>
          <a:p>
            <a:pPr eaLnBrk="1" hangingPunct="1">
              <a:lnSpc>
                <a:spcPct val="80000"/>
              </a:lnSpc>
            </a:pPr>
            <a:endParaRPr lang="en-US" altLang="zh-CN" sz="2200" dirty="0">
              <a:ea typeface="SimSun" pitchFamily="2" charset="-122"/>
            </a:endParaRPr>
          </a:p>
        </p:txBody>
      </p:sp>
      <p:graphicFrame>
        <p:nvGraphicFramePr>
          <p:cNvPr id="4" name="Table 3"/>
          <p:cNvGraphicFramePr>
            <a:graphicFrameLocks noGrp="1"/>
          </p:cNvGraphicFramePr>
          <p:nvPr/>
        </p:nvGraphicFramePr>
        <p:xfrm>
          <a:off x="381000" y="3962400"/>
          <a:ext cx="8534400" cy="220472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0">
                <a:tc>
                  <a:txBody>
                    <a:bodyPr/>
                    <a:lstStyle/>
                    <a:p>
                      <a:r>
                        <a:rPr lang="en-US" sz="1800" b="0" dirty="0"/>
                        <a:t>Group</a:t>
                      </a:r>
                      <a:r>
                        <a:rPr lang="en-US" sz="1800" b="0" baseline="0" dirty="0"/>
                        <a:t> List with Core Team</a:t>
                      </a:r>
                      <a:endParaRPr lang="en-US" sz="1800" b="0" dirty="0"/>
                    </a:p>
                  </a:txBody>
                  <a:tcPr/>
                </a:tc>
                <a:tc>
                  <a:txBody>
                    <a:bodyPr/>
                    <a:lstStyle/>
                    <a:p>
                      <a:endParaRPr lang="en-US" sz="1800" b="0" dirty="0"/>
                    </a:p>
                  </a:txBody>
                  <a:tcPr/>
                </a:tc>
                <a:extLst>
                  <a:ext uri="{0D108BD9-81ED-4DB2-BD59-A6C34878D82A}">
                    <a16:rowId xmlns:a16="http://schemas.microsoft.com/office/drawing/2014/main" val="10000"/>
                  </a:ext>
                </a:extLst>
              </a:tr>
              <a:tr h="370840">
                <a:tc>
                  <a:txBody>
                    <a:bodyPr/>
                    <a:lstStyle/>
                    <a:p>
                      <a:r>
                        <a:rPr lang="en-US" sz="1800" b="0" dirty="0"/>
                        <a:t>Business Plan Proposals</a:t>
                      </a:r>
                    </a:p>
                  </a:txBody>
                  <a:tcPr/>
                </a:tc>
                <a:tc>
                  <a:txBody>
                    <a:bodyPr/>
                    <a:lstStyle/>
                    <a:p>
                      <a:endParaRPr lang="en-US" sz="1800" b="0" dirty="0"/>
                    </a:p>
                  </a:txBody>
                  <a:tcPr/>
                </a:tc>
                <a:extLst>
                  <a:ext uri="{0D108BD9-81ED-4DB2-BD59-A6C34878D82A}">
                    <a16:rowId xmlns:a16="http://schemas.microsoft.com/office/drawing/2014/main" val="10001"/>
                  </a:ext>
                </a:extLst>
              </a:tr>
              <a:tr h="370840">
                <a:tc>
                  <a:txBody>
                    <a:bodyPr/>
                    <a:lstStyle/>
                    <a:p>
                      <a:r>
                        <a:rPr lang="en-US" sz="1800" b="0" baseline="0" dirty="0"/>
                        <a:t>Case Study Proposals</a:t>
                      </a:r>
                      <a:endParaRPr lang="en-US" sz="1800" b="0" dirty="0"/>
                    </a:p>
                  </a:txBody>
                  <a:tcPr/>
                </a:tc>
                <a:tc>
                  <a:txBody>
                    <a:bodyPr/>
                    <a:lstStyle/>
                    <a:p>
                      <a:endParaRPr lang="en-US" sz="1800" b="0" dirty="0"/>
                    </a:p>
                  </a:txBody>
                  <a:tcPr/>
                </a:tc>
                <a:extLst>
                  <a:ext uri="{0D108BD9-81ED-4DB2-BD59-A6C34878D82A}">
                    <a16:rowId xmlns:a16="http://schemas.microsoft.com/office/drawing/2014/main" val="10002"/>
                  </a:ext>
                </a:extLst>
              </a:tr>
              <a:tr h="264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Progress of Business Proposals/Case</a:t>
                      </a:r>
                      <a:r>
                        <a:rPr lang="en-US" sz="1800" b="0" baseline="0" dirty="0"/>
                        <a:t> Study</a:t>
                      </a:r>
                      <a:endParaRPr lang="en-US" sz="1800" b="0" dirty="0"/>
                    </a:p>
                  </a:txBody>
                  <a:tcPr>
                    <a:lnB w="12700" cap="flat" cmpd="sng" algn="ctr">
                      <a:solidFill>
                        <a:schemeClr val="tx1"/>
                      </a:solidFill>
                      <a:prstDash val="solid"/>
                      <a:round/>
                      <a:headEnd type="none" w="med" len="med"/>
                      <a:tailEnd type="none" w="med" len="med"/>
                    </a:lnB>
                  </a:tcPr>
                </a:tc>
                <a:tc>
                  <a:txBody>
                    <a:bodyPr/>
                    <a:lstStyle/>
                    <a:p>
                      <a:endParaRPr lang="en-US" sz="1800" b="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3200">
                <a:tc>
                  <a:txBody>
                    <a:bodyPr/>
                    <a:lstStyle/>
                    <a:p>
                      <a:r>
                        <a:rPr lang="en-US" sz="1800" b="0" dirty="0"/>
                        <a:t>Case Study PPT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03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Business Plan </a:t>
                      </a:r>
                      <a:r>
                        <a:rPr lang="en-US" sz="1800" kern="1200" dirty="0">
                          <a:solidFill>
                            <a:schemeClr val="dk1"/>
                          </a:solidFill>
                          <a:latin typeface="+mn-lt"/>
                          <a:ea typeface="+mn-ea"/>
                          <a:cs typeface="+mn-cs"/>
                        </a:rPr>
                        <a:t>Exhibition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2590800" y="6629400"/>
            <a:ext cx="4724400" cy="228600"/>
          </a:xfrm>
        </p:spPr>
        <p:txBody>
          <a:bodyPr/>
          <a:lstStyle/>
          <a:p>
            <a:pPr>
              <a:defRPr/>
            </a:pPr>
            <a:r>
              <a:rPr lang="en-US" dirty="0"/>
              <a:t>Copyright </a:t>
            </a:r>
            <a:r>
              <a:rPr lang="en-US" dirty="0">
                <a:cs typeface="Tahoma" charset="0"/>
              </a:rPr>
              <a:t>©2012 Pearson Education, Inc. publishing as Prentice Hall</a:t>
            </a:r>
          </a:p>
        </p:txBody>
      </p:sp>
      <p:sp>
        <p:nvSpPr>
          <p:cNvPr id="6" name="Slide Number Placeholder 4"/>
          <p:cNvSpPr>
            <a:spLocks noGrp="1"/>
          </p:cNvSpPr>
          <p:nvPr>
            <p:ph type="sldNum" sz="quarter" idx="11"/>
          </p:nvPr>
        </p:nvSpPr>
        <p:spPr/>
        <p:txBody>
          <a:bodyPr/>
          <a:lstStyle/>
          <a:p>
            <a:pPr>
              <a:defRPr/>
            </a:pPr>
            <a:r>
              <a:rPr lang="en-US"/>
              <a:t>1-</a:t>
            </a:r>
            <a:fld id="{85BF0F99-C5E2-463D-95AF-C84F508892EB}" type="slidenum">
              <a:rPr lang="en-US"/>
              <a:pPr>
                <a:defRPr/>
              </a:pPr>
              <a:t>10</a:t>
            </a:fld>
            <a:endParaRPr lang="en-US"/>
          </a:p>
        </p:txBody>
      </p:sp>
      <p:sp>
        <p:nvSpPr>
          <p:cNvPr id="25602" name="Rectangle 2"/>
          <p:cNvSpPr>
            <a:spLocks noGrp="1" noChangeArrowheads="1"/>
          </p:cNvSpPr>
          <p:nvPr>
            <p:ph type="title"/>
          </p:nvPr>
        </p:nvSpPr>
        <p:spPr/>
        <p:txBody>
          <a:bodyPr/>
          <a:lstStyle/>
          <a:p>
            <a:pPr eaLnBrk="1" hangingPunct="1">
              <a:defRPr/>
            </a:pPr>
            <a:r>
              <a:rPr lang="en-US">
                <a:ea typeface="ＭＳ Ｐゴシック" charset="-128"/>
              </a:rPr>
              <a:t>What is an Entrepreneur?</a:t>
            </a:r>
          </a:p>
        </p:txBody>
      </p:sp>
      <p:sp>
        <p:nvSpPr>
          <p:cNvPr id="25603" name="Rectangle 3"/>
          <p:cNvSpPr>
            <a:spLocks noGrp="1" noChangeArrowheads="1"/>
          </p:cNvSpPr>
          <p:nvPr>
            <p:ph type="body" idx="1"/>
          </p:nvPr>
        </p:nvSpPr>
        <p:spPr/>
        <p:txBody>
          <a:bodyPr/>
          <a:lstStyle/>
          <a:p>
            <a:pPr eaLnBrk="1" hangingPunct="1">
              <a:buFont typeface="Wingdings" charset="2"/>
              <a:buNone/>
              <a:defRPr/>
            </a:pPr>
            <a:r>
              <a:rPr lang="en-US" dirty="0">
                <a:ea typeface="ＭＳ Ｐゴシック" charset="-128"/>
              </a:rPr>
              <a:t>	One who </a:t>
            </a:r>
            <a:r>
              <a:rPr lang="en-US" b="1" dirty="0">
                <a:ea typeface="ＭＳ Ｐゴシック" charset="-128"/>
              </a:rPr>
              <a:t>creates a new business </a:t>
            </a:r>
            <a:r>
              <a:rPr lang="en-US" dirty="0">
                <a:ea typeface="ＭＳ Ｐゴシック" charset="-128"/>
              </a:rPr>
              <a:t>in the face of </a:t>
            </a:r>
            <a:r>
              <a:rPr lang="en-US" b="1" dirty="0">
                <a:ea typeface="ＭＳ Ｐゴシック" charset="-128"/>
              </a:rPr>
              <a:t>risk and uncertainty </a:t>
            </a:r>
            <a:r>
              <a:rPr lang="en-US" dirty="0">
                <a:ea typeface="ＭＳ Ｐゴシック" charset="-128"/>
              </a:rPr>
              <a:t>for the purpose of </a:t>
            </a:r>
            <a:r>
              <a:rPr lang="en-US" b="1" dirty="0">
                <a:ea typeface="ＭＳ Ｐゴシック" charset="-128"/>
              </a:rPr>
              <a:t>achieving profit and growth </a:t>
            </a:r>
            <a:r>
              <a:rPr lang="en-US" dirty="0">
                <a:ea typeface="ＭＳ Ｐゴシック" charset="-128"/>
              </a:rPr>
              <a:t>by </a:t>
            </a:r>
            <a:r>
              <a:rPr lang="en-US" b="1" dirty="0">
                <a:ea typeface="ＭＳ Ｐゴシック" charset="-128"/>
              </a:rPr>
              <a:t>identifying opportunities </a:t>
            </a:r>
            <a:r>
              <a:rPr lang="en-US" dirty="0">
                <a:ea typeface="ＭＳ Ｐゴシック" charset="-128"/>
              </a:rPr>
              <a:t>and assembling the necessary </a:t>
            </a:r>
            <a:r>
              <a:rPr lang="en-US" b="1" dirty="0">
                <a:ea typeface="ＭＳ Ｐゴシック" charset="-128"/>
              </a:rPr>
              <a:t>resources to capitalize </a:t>
            </a:r>
            <a:r>
              <a:rPr lang="en-US" dirty="0">
                <a:ea typeface="ＭＳ Ｐゴシック" charset="-128"/>
              </a:rPr>
              <a:t>on them </a:t>
            </a:r>
          </a:p>
        </p:txBody>
      </p:sp>
      <p:pic>
        <p:nvPicPr>
          <p:cNvPr id="12294" name="Picture 4" descr="j0283209"/>
          <p:cNvPicPr>
            <a:picLocks noChangeAspect="1" noChangeArrowheads="1" noCrop="1"/>
          </p:cNvPicPr>
          <p:nvPr/>
        </p:nvPicPr>
        <p:blipFill>
          <a:blip r:embed="rId3" cstate="print"/>
          <a:srcRect/>
          <a:stretch>
            <a:fillRect/>
          </a:stretch>
        </p:blipFill>
        <p:spPr bwMode="auto">
          <a:xfrm>
            <a:off x="6940550" y="4675188"/>
            <a:ext cx="1981200" cy="1938337"/>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left)">
                                      <p:cBhvr>
                                        <p:cTn id="7" dur="5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990600" y="457200"/>
            <a:ext cx="7772400" cy="1143000"/>
          </a:xfrm>
        </p:spPr>
        <p:txBody>
          <a:bodyPr/>
          <a:lstStyle/>
          <a:p>
            <a:pPr eaLnBrk="1" hangingPunct="1">
              <a:defRPr/>
            </a:pPr>
            <a:r>
              <a:rPr lang="en-US">
                <a:ea typeface="ＭＳ Ｐゴシック" charset="-128"/>
              </a:rPr>
              <a:t>What is an Entrepreneur?</a:t>
            </a:r>
          </a:p>
        </p:txBody>
      </p:sp>
      <p:sp>
        <p:nvSpPr>
          <p:cNvPr id="55299" name="Rectangle 3"/>
          <p:cNvSpPr>
            <a:spLocks noGrp="1" noChangeArrowheads="1"/>
          </p:cNvSpPr>
          <p:nvPr>
            <p:ph type="subTitle" idx="1"/>
          </p:nvPr>
        </p:nvSpPr>
        <p:spPr>
          <a:xfrm>
            <a:off x="1371600" y="2286000"/>
            <a:ext cx="6400800" cy="2209800"/>
          </a:xfrm>
        </p:spPr>
        <p:txBody>
          <a:bodyPr/>
          <a:lstStyle/>
          <a:p>
            <a:pPr eaLnBrk="1" hangingPunct="1">
              <a:defRPr/>
            </a:pPr>
            <a:r>
              <a:rPr lang="en-US">
                <a:ea typeface="ＭＳ Ｐゴシック" charset="-128"/>
              </a:rPr>
              <a:t>An entrepreneur is someone who is willing to work 16 hours a day to keep from working 8 hours a day for someone else!</a:t>
            </a:r>
          </a:p>
        </p:txBody>
      </p:sp>
      <p:pic>
        <p:nvPicPr>
          <p:cNvPr id="13316" name="Picture 4" descr="MCj02953520000[1]"/>
          <p:cNvPicPr>
            <a:picLocks noChangeAspect="1" noChangeArrowheads="1"/>
          </p:cNvPicPr>
          <p:nvPr/>
        </p:nvPicPr>
        <p:blipFill>
          <a:blip r:embed="rId2" cstate="print"/>
          <a:srcRect/>
          <a:stretch>
            <a:fillRect/>
          </a:stretch>
        </p:blipFill>
        <p:spPr bwMode="auto">
          <a:xfrm>
            <a:off x="5749925" y="3910013"/>
            <a:ext cx="2476500" cy="2795587"/>
          </a:xfrm>
          <a:prstGeom prst="rect">
            <a:avLst/>
          </a:prstGeom>
          <a:noFill/>
          <a:ln w="9525">
            <a:noFill/>
            <a:miter lim="800000"/>
            <a:headEnd/>
            <a:tailEnd/>
          </a:ln>
        </p:spPr>
      </p:pic>
      <p:sp>
        <p:nvSpPr>
          <p:cNvPr id="13317" name="Text Box 5"/>
          <p:cNvSpPr txBox="1">
            <a:spLocks noChangeArrowheads="1"/>
          </p:cNvSpPr>
          <p:nvPr/>
        </p:nvSpPr>
        <p:spPr bwMode="auto">
          <a:xfrm>
            <a:off x="1279525" y="6613525"/>
            <a:ext cx="6569075" cy="244475"/>
          </a:xfrm>
          <a:prstGeom prst="rect">
            <a:avLst/>
          </a:prstGeom>
          <a:noFill/>
          <a:ln w="12700">
            <a:noFill/>
            <a:miter lim="800000"/>
            <a:headEnd/>
            <a:tailEnd/>
          </a:ln>
        </p:spPr>
        <p:txBody>
          <a:bodyPr>
            <a:spAutoFit/>
          </a:bodyPr>
          <a:lstStyle/>
          <a:p>
            <a:pPr algn="ctr"/>
            <a:r>
              <a:rPr lang="en-US" sz="1000"/>
              <a:t>Copyright ©2012 Pearson Education, Inc. publishing as Prentice Hall</a:t>
            </a:r>
          </a:p>
        </p:txBody>
      </p:sp>
      <p:sp>
        <p:nvSpPr>
          <p:cNvPr id="13318" name="TextBox 6"/>
          <p:cNvSpPr txBox="1">
            <a:spLocks noChangeArrowheads="1"/>
          </p:cNvSpPr>
          <p:nvPr/>
        </p:nvSpPr>
        <p:spPr bwMode="auto">
          <a:xfrm>
            <a:off x="0" y="6629400"/>
            <a:ext cx="1828800" cy="246063"/>
          </a:xfrm>
          <a:prstGeom prst="rect">
            <a:avLst/>
          </a:prstGeom>
          <a:noFill/>
          <a:ln w="9525">
            <a:noFill/>
            <a:miter lim="800000"/>
            <a:headEnd/>
            <a:tailEnd/>
          </a:ln>
        </p:spPr>
        <p:txBody>
          <a:bodyPr>
            <a:spAutoFit/>
          </a:bodyPr>
          <a:lstStyle/>
          <a:p>
            <a:r>
              <a:rPr lang="en-US" sz="1000"/>
              <a:t>Chapter 1 Entrepreneurs</a:t>
            </a:r>
          </a:p>
        </p:txBody>
      </p:sp>
      <p:sp>
        <p:nvSpPr>
          <p:cNvPr id="13319" name="TextBox 6"/>
          <p:cNvSpPr txBox="1">
            <a:spLocks noChangeArrowheads="1"/>
          </p:cNvSpPr>
          <p:nvPr/>
        </p:nvSpPr>
        <p:spPr bwMode="auto">
          <a:xfrm>
            <a:off x="8763000" y="6629400"/>
            <a:ext cx="381000" cy="246063"/>
          </a:xfrm>
          <a:prstGeom prst="rect">
            <a:avLst/>
          </a:prstGeom>
          <a:noFill/>
          <a:ln w="9525">
            <a:noFill/>
            <a:miter lim="800000"/>
            <a:headEnd/>
            <a:tailEnd/>
          </a:ln>
        </p:spPr>
        <p:txBody>
          <a:bodyPr>
            <a:spAutoFit/>
          </a:bodyPr>
          <a:lstStyle/>
          <a:p>
            <a:r>
              <a:rPr lang="en-US" sz="1000"/>
              <a:t>1-5</a:t>
            </a:r>
          </a:p>
        </p:txBody>
      </p:sp>
    </p:spTree>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just">
              <a:buNone/>
            </a:pPr>
            <a:r>
              <a:rPr lang="en-IN" i="1" dirty="0">
                <a:solidFill>
                  <a:schemeClr val="accent1">
                    <a:lumMod val="75000"/>
                  </a:schemeClr>
                </a:solidFill>
              </a:rPr>
              <a:t>H. Knight and Peter </a:t>
            </a:r>
            <a:r>
              <a:rPr lang="en-IN" i="1" dirty="0" err="1">
                <a:solidFill>
                  <a:schemeClr val="accent1">
                    <a:lumMod val="75000"/>
                  </a:schemeClr>
                </a:solidFill>
              </a:rPr>
              <a:t>Drucker</a:t>
            </a:r>
            <a:endParaRPr lang="en-IN" dirty="0"/>
          </a:p>
          <a:p>
            <a:pPr algn="just"/>
            <a:r>
              <a:rPr lang="en-IN" dirty="0"/>
              <a:t>Entrepreneurship is about </a:t>
            </a:r>
            <a:r>
              <a:rPr lang="en-IN" b="1" dirty="0"/>
              <a:t>taking risks</a:t>
            </a:r>
          </a:p>
          <a:p>
            <a:pPr algn="just"/>
            <a:r>
              <a:rPr lang="en-IN" dirty="0"/>
              <a:t>Behaviour of the entrepreneur reflects a kind of person who wishes to put his </a:t>
            </a:r>
            <a:r>
              <a:rPr lang="en-IN" b="1" dirty="0"/>
              <a:t>career and financial security</a:t>
            </a:r>
            <a:r>
              <a:rPr lang="en-IN" dirty="0"/>
              <a:t> on the line</a:t>
            </a:r>
          </a:p>
          <a:p>
            <a:pPr algn="just"/>
            <a:r>
              <a:rPr lang="en-IN" b="1" dirty="0"/>
              <a:t>Takes risks</a:t>
            </a:r>
            <a:r>
              <a:rPr lang="en-IN" dirty="0"/>
              <a:t> in the name of an idea</a:t>
            </a:r>
          </a:p>
          <a:p>
            <a:pPr algn="just"/>
            <a:r>
              <a:rPr lang="en-IN" dirty="0"/>
              <a:t>spending much </a:t>
            </a:r>
            <a:r>
              <a:rPr lang="en-IN" b="1" dirty="0"/>
              <a:t>time</a:t>
            </a:r>
            <a:r>
              <a:rPr lang="en-IN" dirty="0"/>
              <a:t> as well as </a:t>
            </a:r>
            <a:r>
              <a:rPr lang="en-IN" b="1" dirty="0"/>
              <a:t>capital</a:t>
            </a:r>
            <a:r>
              <a:rPr lang="en-IN" dirty="0"/>
              <a:t> on an </a:t>
            </a:r>
            <a:r>
              <a:rPr lang="en-IN" b="1" dirty="0"/>
              <a:t>uncertain ventures</a:t>
            </a:r>
            <a:endParaRPr lang="en-IN" b="1" i="1" dirty="0">
              <a:solidFill>
                <a:schemeClr val="accent1">
                  <a:lumMod val="75000"/>
                </a:schemeClr>
              </a:solidFill>
            </a:endParaRPr>
          </a:p>
          <a:p>
            <a:endParaRPr lang="en-IN" i="1" dirty="0"/>
          </a:p>
          <a:p>
            <a:pPr algn="just">
              <a:buNone/>
            </a:pPr>
            <a:r>
              <a:rPr lang="en-IN" i="1" dirty="0">
                <a:solidFill>
                  <a:schemeClr val="accent1">
                    <a:lumMod val="75000"/>
                  </a:schemeClr>
                </a:solidFill>
              </a:rPr>
              <a:t>D.C. McClelland</a:t>
            </a:r>
          </a:p>
          <a:p>
            <a:pPr algn="just">
              <a:buNone/>
            </a:pPr>
            <a:r>
              <a:rPr lang="en-IN" dirty="0"/>
              <a:t>Entrepreneurship is </a:t>
            </a:r>
            <a:r>
              <a:rPr lang="en-IN" b="1" dirty="0"/>
              <a:t>doing things in a better way</a:t>
            </a:r>
            <a:r>
              <a:rPr lang="en-IN" dirty="0"/>
              <a:t> and </a:t>
            </a:r>
            <a:r>
              <a:rPr lang="en-IN" b="1" dirty="0"/>
              <a:t>decision-making under the condition of uncertainty</a:t>
            </a:r>
            <a:endParaRPr lang="en-IN" i="1" dirty="0">
              <a:solidFill>
                <a:schemeClr val="accent1">
                  <a:lumMod val="75000"/>
                </a:schemeClr>
              </a:solidFill>
            </a:endParaRPr>
          </a:p>
          <a:p>
            <a:endParaRPr lang="en-US" dirty="0"/>
          </a:p>
        </p:txBody>
      </p:sp>
      <p:pic>
        <p:nvPicPr>
          <p:cNvPr id="6" name="Picture 3" descr="C:\Users\Fiaz\Desktop\UET.png"/>
          <p:cNvPicPr>
            <a:picLocks noChangeAspect="1" noChangeArrowheads="1"/>
          </p:cNvPicPr>
          <p:nvPr/>
        </p:nvPicPr>
        <p:blipFill>
          <a:blip r:embed="rId2" cstate="print"/>
          <a:srcRect/>
          <a:stretch>
            <a:fillRect/>
          </a:stretch>
        </p:blipFill>
        <p:spPr bwMode="auto">
          <a:xfrm>
            <a:off x="0" y="6096000"/>
            <a:ext cx="5334000" cy="762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buNone/>
            </a:pPr>
            <a:r>
              <a:rPr lang="en-IN" i="1" dirty="0">
                <a:solidFill>
                  <a:schemeClr val="accent1">
                    <a:lumMod val="75000"/>
                  </a:schemeClr>
                </a:solidFill>
              </a:rPr>
              <a:t>Peter F. </a:t>
            </a:r>
            <a:r>
              <a:rPr lang="en-IN" i="1" dirty="0" err="1">
                <a:solidFill>
                  <a:schemeClr val="accent1">
                    <a:lumMod val="75000"/>
                  </a:schemeClr>
                </a:solidFill>
              </a:rPr>
              <a:t>Drucker</a:t>
            </a:r>
            <a:endParaRPr lang="en-US" dirty="0">
              <a:latin typeface="+mj-lt"/>
            </a:endParaRPr>
          </a:p>
          <a:p>
            <a:pPr algn="just"/>
            <a:r>
              <a:rPr lang="en-US" dirty="0">
                <a:latin typeface="+mj-lt"/>
              </a:rPr>
              <a:t>An entrepreneur searches for </a:t>
            </a:r>
            <a:r>
              <a:rPr lang="en-US" b="1" dirty="0">
                <a:latin typeface="+mj-lt"/>
              </a:rPr>
              <a:t>change, responds</a:t>
            </a:r>
            <a:r>
              <a:rPr lang="en-US" dirty="0">
                <a:latin typeface="+mj-lt"/>
              </a:rPr>
              <a:t> to it and </a:t>
            </a:r>
            <a:r>
              <a:rPr lang="en-US" b="1" dirty="0">
                <a:latin typeface="+mj-lt"/>
              </a:rPr>
              <a:t>exploits</a:t>
            </a:r>
            <a:r>
              <a:rPr lang="en-US" dirty="0">
                <a:latin typeface="+mj-lt"/>
              </a:rPr>
              <a:t> opportunities.</a:t>
            </a:r>
          </a:p>
          <a:p>
            <a:pPr algn="just"/>
            <a:r>
              <a:rPr lang="en-US" dirty="0">
                <a:latin typeface="+mj-lt"/>
              </a:rPr>
              <a:t> </a:t>
            </a:r>
            <a:r>
              <a:rPr lang="en-US" b="1" dirty="0">
                <a:latin typeface="+mj-lt"/>
              </a:rPr>
              <a:t>Innovation</a:t>
            </a:r>
            <a:r>
              <a:rPr lang="en-US" dirty="0">
                <a:latin typeface="+mj-lt"/>
              </a:rPr>
              <a:t> is the specific tool of an entrepreneur</a:t>
            </a:r>
            <a:endParaRPr lang="en-IN" i="1" dirty="0">
              <a:solidFill>
                <a:schemeClr val="accent1">
                  <a:lumMod val="75000"/>
                </a:schemeClr>
              </a:solidFill>
              <a:latin typeface="+mj-lt"/>
            </a:endParaRPr>
          </a:p>
          <a:p>
            <a:endParaRPr lang="en-US" dirty="0">
              <a:latin typeface="+mj-lt"/>
            </a:endParaRPr>
          </a:p>
        </p:txBody>
      </p:sp>
      <p:sp>
        <p:nvSpPr>
          <p:cNvPr id="4" name="Slide Number Placeholder 3"/>
          <p:cNvSpPr>
            <a:spLocks noGrp="1"/>
          </p:cNvSpPr>
          <p:nvPr>
            <p:ph type="sldNum" sz="quarter" idx="12"/>
          </p:nvPr>
        </p:nvSpPr>
        <p:spPr/>
        <p:txBody>
          <a:bodyPr/>
          <a:lstStyle/>
          <a:p>
            <a:fld id="{341D7056-70BE-4443-8F89-524CDE665D9C}" type="slidenum">
              <a:rPr lang="en-IN" smtClean="0">
                <a:solidFill>
                  <a:srgbClr val="534949"/>
                </a:solidFill>
              </a:rPr>
              <a:pPr/>
              <a:t>13</a:t>
            </a:fld>
            <a:endParaRPr lang="en-IN">
              <a:solidFill>
                <a:srgbClr val="534949"/>
              </a:solidFill>
            </a:endParaRPr>
          </a:p>
        </p:txBody>
      </p:sp>
      <p:pic>
        <p:nvPicPr>
          <p:cNvPr id="7" name="Picture 3" descr="C:\Users\Fiaz\Desktop\UET.png"/>
          <p:cNvPicPr>
            <a:picLocks noChangeAspect="1" noChangeArrowheads="1"/>
          </p:cNvPicPr>
          <p:nvPr/>
        </p:nvPicPr>
        <p:blipFill>
          <a:blip r:embed="rId3" cstate="print"/>
          <a:srcRect/>
          <a:stretch>
            <a:fillRect/>
          </a:stretch>
        </p:blipFill>
        <p:spPr bwMode="auto">
          <a:xfrm>
            <a:off x="0" y="6096000"/>
            <a:ext cx="5334000" cy="762000"/>
          </a:xfrm>
          <a:prstGeom prst="rect">
            <a:avLst/>
          </a:prstGeom>
          <a:noFill/>
        </p:spPr>
      </p:pic>
    </p:spTree>
    <p:custDataLst>
      <p:tags r:id="rId1"/>
    </p:custDataLst>
    <p:extLst>
      <p:ext uri="{BB962C8B-B14F-4D97-AF65-F5344CB8AC3E}">
        <p14:creationId xmlns:p14="http://schemas.microsoft.com/office/powerpoint/2010/main" val="63103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IN" dirty="0"/>
              <a:t>Define Entrepreneurship </a:t>
            </a:r>
            <a:endParaRPr lang="en-US" dirty="0"/>
          </a:p>
        </p:txBody>
      </p:sp>
      <p:sp>
        <p:nvSpPr>
          <p:cNvPr id="3" name="Content Placeholder 2"/>
          <p:cNvSpPr>
            <a:spLocks noGrp="1"/>
          </p:cNvSpPr>
          <p:nvPr>
            <p:ph idx="1"/>
          </p:nvPr>
        </p:nvSpPr>
        <p:spPr>
          <a:xfrm>
            <a:off x="457200" y="762000"/>
            <a:ext cx="8229600" cy="5638800"/>
          </a:xfrm>
        </p:spPr>
        <p:txBody>
          <a:bodyPr>
            <a:normAutofit fontScale="92500" lnSpcReduction="20000"/>
          </a:bodyPr>
          <a:lstStyle/>
          <a:p>
            <a:pPr>
              <a:buNone/>
            </a:pPr>
            <a:r>
              <a:rPr lang="en-US" dirty="0"/>
              <a:t>Harvard Business School</a:t>
            </a:r>
          </a:p>
          <a:p>
            <a:pPr>
              <a:buNone/>
            </a:pPr>
            <a:r>
              <a:rPr lang="en-US" dirty="0"/>
              <a:t>Benjamin Higgins:</a:t>
            </a:r>
          </a:p>
          <a:p>
            <a:r>
              <a:rPr lang="en-US" dirty="0"/>
              <a:t>Function of,</a:t>
            </a:r>
          </a:p>
          <a:p>
            <a:pPr lvl="1"/>
            <a:r>
              <a:rPr lang="en-US" dirty="0"/>
              <a:t>Forecasting investment</a:t>
            </a:r>
          </a:p>
          <a:p>
            <a:pPr lvl="1"/>
            <a:r>
              <a:rPr lang="en-US" dirty="0"/>
              <a:t>Production opportunity</a:t>
            </a:r>
          </a:p>
          <a:p>
            <a:pPr lvl="1"/>
            <a:r>
              <a:rPr lang="en-US" dirty="0"/>
              <a:t>Organizing an enterprise</a:t>
            </a:r>
          </a:p>
          <a:p>
            <a:pPr lvl="1"/>
            <a:r>
              <a:rPr lang="en-US" dirty="0"/>
              <a:t>Raising capital</a:t>
            </a:r>
          </a:p>
          <a:p>
            <a:pPr lvl="1"/>
            <a:r>
              <a:rPr lang="en-US" dirty="0"/>
              <a:t>Hiring labor</a:t>
            </a:r>
          </a:p>
          <a:p>
            <a:r>
              <a:rPr lang="en-US" dirty="0"/>
              <a:t>Arranging supply chain</a:t>
            </a:r>
          </a:p>
          <a:p>
            <a:r>
              <a:rPr lang="en-US" dirty="0"/>
              <a:t>Selecting managers for day to day operations</a:t>
            </a:r>
          </a:p>
          <a:p>
            <a:pPr>
              <a:buNone/>
            </a:pPr>
            <a:r>
              <a:rPr lang="en-US" dirty="0"/>
              <a:t>Joseph Schumpeter </a:t>
            </a:r>
          </a:p>
          <a:p>
            <a:r>
              <a:rPr lang="en-US" dirty="0"/>
              <a:t>A person willing  and able to convert new idea /invention to innovation</a:t>
            </a:r>
          </a:p>
          <a:p>
            <a:pPr lvl="1">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xfrm>
            <a:off x="8229600" y="6338888"/>
            <a:ext cx="884238" cy="476250"/>
          </a:xfrm>
          <a:noFill/>
        </p:spPr>
        <p:txBody>
          <a:bodyPr/>
          <a:lstStyle/>
          <a:p>
            <a:r>
              <a:rPr lang="en-US"/>
              <a:t>1 - </a:t>
            </a:r>
            <a:fld id="{1F15BC20-87E9-4B61-B221-818E61651242}" type="slidenum">
              <a:rPr lang="en-US"/>
              <a:pPr/>
              <a:t>15</a:t>
            </a:fld>
            <a:endParaRPr lang="en-US"/>
          </a:p>
        </p:txBody>
      </p:sp>
      <p:sp>
        <p:nvSpPr>
          <p:cNvPr id="23554" name="Rectangle 2"/>
          <p:cNvSpPr>
            <a:spLocks noGrp="1" noRot="1" noChangeArrowheads="1"/>
          </p:cNvSpPr>
          <p:nvPr>
            <p:ph type="title"/>
          </p:nvPr>
        </p:nvSpPr>
        <p:spPr>
          <a:xfrm>
            <a:off x="457200" y="152400"/>
            <a:ext cx="8382000" cy="1143000"/>
          </a:xfrm>
        </p:spPr>
        <p:txBody>
          <a:bodyPr/>
          <a:lstStyle/>
          <a:p>
            <a:pPr eaLnBrk="1" hangingPunct="1">
              <a:defRPr/>
            </a:pPr>
            <a:r>
              <a:rPr lang="en-US" dirty="0"/>
              <a:t>The World of the Entrepreneur</a:t>
            </a:r>
          </a:p>
        </p:txBody>
      </p:sp>
      <p:sp>
        <p:nvSpPr>
          <p:cNvPr id="23555" name="Rectangle 3"/>
          <p:cNvSpPr>
            <a:spLocks noGrp="1" noChangeArrowheads="1"/>
          </p:cNvSpPr>
          <p:nvPr>
            <p:ph type="body" idx="1"/>
          </p:nvPr>
        </p:nvSpPr>
        <p:spPr>
          <a:xfrm>
            <a:off x="457200" y="1524000"/>
            <a:ext cx="8229600" cy="4373563"/>
          </a:xfrm>
        </p:spPr>
        <p:txBody>
          <a:bodyPr/>
          <a:lstStyle/>
          <a:p>
            <a:pPr eaLnBrk="1" hangingPunct="1">
              <a:lnSpc>
                <a:spcPct val="85000"/>
              </a:lnSpc>
              <a:spcBef>
                <a:spcPct val="60000"/>
              </a:spcBef>
              <a:defRPr/>
            </a:pPr>
            <a:r>
              <a:rPr lang="en-US" dirty="0"/>
              <a:t>Every year U.S. entrepreneurs launch 550,000 new businesses.</a:t>
            </a:r>
          </a:p>
          <a:p>
            <a:pPr eaLnBrk="1" hangingPunct="1">
              <a:lnSpc>
                <a:spcPct val="85000"/>
              </a:lnSpc>
              <a:spcBef>
                <a:spcPct val="60000"/>
              </a:spcBef>
              <a:defRPr/>
            </a:pPr>
            <a:r>
              <a:rPr lang="en-US" dirty="0"/>
              <a:t>Entrepreneurial spirit - the most significant economic development in recent history.</a:t>
            </a:r>
          </a:p>
          <a:p>
            <a:pPr eaLnBrk="1" hangingPunct="1">
              <a:lnSpc>
                <a:spcPct val="85000"/>
              </a:lnSpc>
              <a:spcBef>
                <a:spcPct val="60000"/>
              </a:spcBef>
              <a:defRPr/>
            </a:pPr>
            <a:r>
              <a:rPr lang="en-US" dirty="0"/>
              <a:t>GEM study: 18.7% of adult population in the U.S. is actively involved in trying to start a new business.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wipe(left)">
                                      <p:cBhvr>
                                        <p:cTn id="7" dur="500"/>
                                        <p:tgtEl>
                                          <p:spTgt spid="235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wipe(left)">
                                      <p:cBhvr>
                                        <p:cTn id="12"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xfrm>
            <a:off x="8229600" y="6338888"/>
            <a:ext cx="884238" cy="476250"/>
          </a:xfrm>
          <a:noFill/>
        </p:spPr>
        <p:txBody>
          <a:bodyPr/>
          <a:lstStyle/>
          <a:p>
            <a:r>
              <a:rPr lang="en-US"/>
              <a:t>1 - </a:t>
            </a:r>
            <a:fld id="{1F15BC20-87E9-4B61-B221-818E61651242}" type="slidenum">
              <a:rPr lang="en-US"/>
              <a:pPr/>
              <a:t>16</a:t>
            </a:fld>
            <a:endParaRPr lang="en-US"/>
          </a:p>
        </p:txBody>
      </p:sp>
      <p:sp>
        <p:nvSpPr>
          <p:cNvPr id="23554" name="Rectangle 2"/>
          <p:cNvSpPr>
            <a:spLocks noGrp="1" noRot="1" noChangeArrowheads="1"/>
          </p:cNvSpPr>
          <p:nvPr>
            <p:ph type="title"/>
          </p:nvPr>
        </p:nvSpPr>
        <p:spPr>
          <a:xfrm>
            <a:off x="457200" y="152400"/>
            <a:ext cx="8382000" cy="1143000"/>
          </a:xfrm>
        </p:spPr>
        <p:txBody>
          <a:bodyPr/>
          <a:lstStyle/>
          <a:p>
            <a:pPr eaLnBrk="1" hangingPunct="1">
              <a:defRPr/>
            </a:pPr>
            <a:r>
              <a:rPr lang="en-US" dirty="0"/>
              <a:t>The World of the Entrepreneur</a:t>
            </a:r>
          </a:p>
        </p:txBody>
      </p:sp>
      <p:sp>
        <p:nvSpPr>
          <p:cNvPr id="23555" name="Rectangle 3"/>
          <p:cNvSpPr>
            <a:spLocks noGrp="1" noChangeArrowheads="1"/>
          </p:cNvSpPr>
          <p:nvPr>
            <p:ph type="body" idx="1"/>
          </p:nvPr>
        </p:nvSpPr>
        <p:spPr>
          <a:xfrm>
            <a:off x="457200" y="1524000"/>
            <a:ext cx="8229600" cy="4373563"/>
          </a:xfrm>
        </p:spPr>
        <p:txBody>
          <a:bodyPr/>
          <a:lstStyle/>
          <a:p>
            <a:pPr eaLnBrk="1" hangingPunct="1">
              <a:lnSpc>
                <a:spcPct val="85000"/>
              </a:lnSpc>
              <a:spcBef>
                <a:spcPct val="60000"/>
              </a:spcBef>
              <a:defRPr/>
            </a:pPr>
            <a:r>
              <a:rPr lang="en-US" dirty="0"/>
              <a:t>Every year U.S. entrepreneurs launch 550,000 new businesses.</a:t>
            </a:r>
          </a:p>
          <a:p>
            <a:pPr eaLnBrk="1" hangingPunct="1">
              <a:lnSpc>
                <a:spcPct val="85000"/>
              </a:lnSpc>
              <a:spcBef>
                <a:spcPct val="60000"/>
              </a:spcBef>
              <a:defRPr/>
            </a:pPr>
            <a:r>
              <a:rPr lang="en-US" dirty="0"/>
              <a:t>Entrepreneurial spirit - the most significant economic development in recent history.</a:t>
            </a:r>
          </a:p>
          <a:p>
            <a:pPr>
              <a:lnSpc>
                <a:spcPct val="85000"/>
              </a:lnSpc>
              <a:spcBef>
                <a:spcPct val="60000"/>
              </a:spcBef>
              <a:defRPr/>
            </a:pPr>
            <a:r>
              <a:rPr lang="en-US" dirty="0"/>
              <a:t>Global Entrepreneurship Monitor (GEM) study: 18.7% of adult population in the U.S. is actively involved in trying to start a new business.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wipe(left)">
                                      <p:cBhvr>
                                        <p:cTn id="7" dur="500"/>
                                        <p:tgtEl>
                                          <p:spTgt spid="235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wipe(left)">
                                      <p:cBhvr>
                                        <p:cTn id="12"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dirty="0"/>
              <a:t> </a:t>
            </a:r>
          </a:p>
        </p:txBody>
      </p:sp>
      <p:sp>
        <p:nvSpPr>
          <p:cNvPr id="61442" name="Rectangle 2"/>
          <p:cNvSpPr>
            <a:spLocks noGrp="1" noRot="1" noChangeArrowheads="1"/>
          </p:cNvSpPr>
          <p:nvPr>
            <p:ph type="title"/>
          </p:nvPr>
        </p:nvSpPr>
        <p:spPr>
          <a:xfrm>
            <a:off x="228600" y="152400"/>
            <a:ext cx="8686800" cy="1143000"/>
          </a:xfrm>
        </p:spPr>
        <p:txBody>
          <a:bodyPr/>
          <a:lstStyle/>
          <a:p>
            <a:pPr eaLnBrk="1" hangingPunct="1">
              <a:defRPr/>
            </a:pPr>
            <a:r>
              <a:rPr lang="en-US" dirty="0"/>
              <a:t>The World of the Entrepreneur</a:t>
            </a:r>
          </a:p>
        </p:txBody>
      </p:sp>
      <p:sp>
        <p:nvSpPr>
          <p:cNvPr id="61443" name="Rectangle 3"/>
          <p:cNvSpPr>
            <a:spLocks noGrp="1" noChangeArrowheads="1"/>
          </p:cNvSpPr>
          <p:nvPr>
            <p:ph type="body" idx="1"/>
          </p:nvPr>
        </p:nvSpPr>
        <p:spPr>
          <a:xfrm>
            <a:off x="381000" y="1371600"/>
            <a:ext cx="8305800" cy="4449763"/>
          </a:xfrm>
        </p:spPr>
        <p:txBody>
          <a:bodyPr/>
          <a:lstStyle/>
          <a:p>
            <a:pPr eaLnBrk="1" hangingPunct="1">
              <a:defRPr/>
            </a:pPr>
            <a:r>
              <a:rPr lang="en-US" dirty="0"/>
              <a:t>Global Entrepreneurship Monitor (GEM) study reports:</a:t>
            </a:r>
          </a:p>
          <a:p>
            <a:pPr lvl="1" eaLnBrk="1" hangingPunct="1">
              <a:buClr>
                <a:schemeClr val="folHlink"/>
              </a:buClr>
              <a:defRPr/>
            </a:pPr>
            <a:r>
              <a:rPr lang="en-US" dirty="0"/>
              <a:t>Men are twice as likely to start a business as women.</a:t>
            </a:r>
          </a:p>
          <a:p>
            <a:pPr lvl="1" eaLnBrk="1" hangingPunct="1">
              <a:buClr>
                <a:schemeClr val="folHlink"/>
              </a:buClr>
              <a:defRPr/>
            </a:pPr>
            <a:r>
              <a:rPr lang="en-US" dirty="0"/>
              <a:t>Most entrepreneurs turn to family members and friends for capital.</a:t>
            </a:r>
          </a:p>
          <a:p>
            <a:pPr lvl="1" eaLnBrk="1" hangingPunct="1">
              <a:buClr>
                <a:schemeClr val="folHlink"/>
              </a:buClr>
              <a:defRPr/>
            </a:pPr>
            <a:r>
              <a:rPr lang="en-US" dirty="0"/>
              <a:t>Entrepreneurs are most likely to launch businesses when they are  between the ages of 25 and 44.</a:t>
            </a:r>
            <a:r>
              <a:rPr lang="en-US" b="0" dirty="0"/>
              <a:t> </a:t>
            </a:r>
          </a:p>
        </p:txBody>
      </p:sp>
      <p:sp>
        <p:nvSpPr>
          <p:cNvPr id="21510" name="Slide Number Placeholder 3"/>
          <p:cNvSpPr>
            <a:spLocks noGrp="1"/>
          </p:cNvSpPr>
          <p:nvPr>
            <p:ph type="sldNum" sz="quarter" idx="10"/>
          </p:nvPr>
        </p:nvSpPr>
        <p:spPr>
          <a:xfrm>
            <a:off x="8229600" y="6338888"/>
            <a:ext cx="884238" cy="476250"/>
          </a:xfrm>
          <a:noFill/>
        </p:spPr>
        <p:txBody>
          <a:bodyPr/>
          <a:lstStyle/>
          <a:p>
            <a:r>
              <a:rPr lang="en-US"/>
              <a:t>1 - </a:t>
            </a:r>
            <a:fld id="{A29EE9B7-B08D-4C2B-96C1-294BE22B4975}" type="slidenum">
              <a:rPr lang="en-US"/>
              <a:pPr/>
              <a:t>17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Effect transition="in" filter="wipe(left)">
                                      <p:cBhvr>
                                        <p:cTn id="7" dur="500"/>
                                        <p:tgtEl>
                                          <p:spTgt spid="614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animEffect transition="in" filter="wipe(left)">
                                      <p:cBhvr>
                                        <p:cTn id="12" dur="500"/>
                                        <p:tgtEl>
                                          <p:spTgt spid="614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3">
                                            <p:txEl>
                                              <p:pRg st="3" end="3"/>
                                            </p:txEl>
                                          </p:spTgt>
                                        </p:tgtEl>
                                        <p:attrNameLst>
                                          <p:attrName>style.visibility</p:attrName>
                                        </p:attrNameLst>
                                      </p:cBhvr>
                                      <p:to>
                                        <p:strVal val="visible"/>
                                      </p:to>
                                    </p:set>
                                    <p:animEffect transition="in" filter="wipe(left)">
                                      <p:cBhvr>
                                        <p:cTn id="17" dur="5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09600"/>
            <a:ext cx="8229600" cy="1143000"/>
          </a:xfrm>
        </p:spPr>
        <p:txBody>
          <a:bodyPr>
            <a:normAutofit/>
          </a:bodyPr>
          <a:lstStyle/>
          <a:p>
            <a:pPr eaLnBrk="1" fontAlgn="auto" hangingPunct="1">
              <a:spcAft>
                <a:spcPts val="0"/>
              </a:spcAft>
              <a:defRPr/>
            </a:pPr>
            <a:r>
              <a:rPr lang="en-US" dirty="0"/>
              <a:t>Myths about Entrepreneurship</a:t>
            </a:r>
          </a:p>
        </p:txBody>
      </p:sp>
      <p:sp>
        <p:nvSpPr>
          <p:cNvPr id="13315" name="Rectangle 4"/>
          <p:cNvSpPr>
            <a:spLocks noGrp="1" noChangeArrowheads="1"/>
          </p:cNvSpPr>
          <p:nvPr>
            <p:ph idx="1"/>
          </p:nvPr>
        </p:nvSpPr>
        <p:spPr/>
        <p:txBody>
          <a:bodyPr/>
          <a:lstStyle/>
          <a:p>
            <a:pPr eaLnBrk="1" hangingPunct="1">
              <a:lnSpc>
                <a:spcPct val="90000"/>
              </a:lnSpc>
            </a:pPr>
            <a:r>
              <a:rPr lang="en-US" sz="2400" b="1" dirty="0"/>
              <a:t>Myth #1:</a:t>
            </a:r>
            <a:r>
              <a:rPr lang="en-US" sz="2400" dirty="0"/>
              <a:t> </a:t>
            </a:r>
            <a:r>
              <a:rPr lang="en-US" sz="2400" b="1" dirty="0"/>
              <a:t>Anyone</a:t>
            </a:r>
            <a:r>
              <a:rPr lang="en-US" sz="2400" dirty="0"/>
              <a:t> can start a business.</a:t>
            </a:r>
          </a:p>
          <a:p>
            <a:pPr eaLnBrk="1" hangingPunct="1">
              <a:lnSpc>
                <a:spcPct val="90000"/>
              </a:lnSpc>
            </a:pPr>
            <a:r>
              <a:rPr lang="en-US" sz="2400" b="1" dirty="0"/>
              <a:t>Myth #2: </a:t>
            </a:r>
            <a:r>
              <a:rPr lang="en-US" sz="2400" dirty="0"/>
              <a:t>Entrepreneurs are </a:t>
            </a:r>
            <a:r>
              <a:rPr lang="en-US" sz="2400" b="1" dirty="0"/>
              <a:t>gambles</a:t>
            </a:r>
          </a:p>
          <a:p>
            <a:pPr eaLnBrk="1" hangingPunct="1">
              <a:lnSpc>
                <a:spcPct val="90000"/>
              </a:lnSpc>
            </a:pPr>
            <a:r>
              <a:rPr lang="en-US" sz="2400" b="1" dirty="0"/>
              <a:t>Myth #3: </a:t>
            </a:r>
            <a:r>
              <a:rPr lang="en-US" sz="2400" dirty="0"/>
              <a:t>Entrepreneurs want the </a:t>
            </a:r>
            <a:r>
              <a:rPr lang="en-US" sz="2400" b="1" dirty="0"/>
              <a:t>whole show to themselves</a:t>
            </a:r>
            <a:r>
              <a:rPr lang="en-US" sz="2400" dirty="0"/>
              <a:t>.</a:t>
            </a:r>
          </a:p>
          <a:p>
            <a:pPr eaLnBrk="1" hangingPunct="1">
              <a:lnSpc>
                <a:spcPct val="90000"/>
              </a:lnSpc>
            </a:pPr>
            <a:r>
              <a:rPr lang="en-US" sz="2400" b="1" dirty="0"/>
              <a:t>Myth #4: </a:t>
            </a:r>
            <a:r>
              <a:rPr lang="en-US" sz="2400" dirty="0"/>
              <a:t>Entrepreneurs are </a:t>
            </a:r>
            <a:r>
              <a:rPr lang="en-US" sz="2400" b="1" dirty="0"/>
              <a:t>their own bosses</a:t>
            </a:r>
            <a:r>
              <a:rPr lang="en-US" sz="2400" dirty="0"/>
              <a:t> and completely independent.</a:t>
            </a:r>
          </a:p>
          <a:p>
            <a:pPr eaLnBrk="1" hangingPunct="1">
              <a:lnSpc>
                <a:spcPct val="90000"/>
              </a:lnSpc>
            </a:pPr>
            <a:r>
              <a:rPr lang="en-US" sz="2400" b="1" dirty="0"/>
              <a:t>Myth #5: </a:t>
            </a:r>
            <a:r>
              <a:rPr lang="en-US" sz="2400" dirty="0"/>
              <a:t>Entrepreneurs </a:t>
            </a:r>
            <a:r>
              <a:rPr lang="en-US" sz="2400" b="1" dirty="0"/>
              <a:t>work longer</a:t>
            </a:r>
            <a:r>
              <a:rPr lang="en-US" sz="2400" dirty="0"/>
              <a:t> and harder than managers in big companies.</a:t>
            </a:r>
          </a:p>
          <a:p>
            <a:pPr eaLnBrk="1" hangingPunct="1">
              <a:lnSpc>
                <a:spcPct val="90000"/>
              </a:lnSpc>
            </a:pPr>
            <a:r>
              <a:rPr lang="en-US" sz="2400" b="1" dirty="0"/>
              <a:t>Myth #6: </a:t>
            </a:r>
            <a:r>
              <a:rPr lang="en-US" sz="2400" dirty="0"/>
              <a:t>Entrepreneurs experience a </a:t>
            </a:r>
            <a:r>
              <a:rPr lang="en-US" sz="2400" b="1" dirty="0"/>
              <a:t>great deal of stress</a:t>
            </a:r>
            <a:r>
              <a:rPr lang="en-US" sz="2400" dirty="0"/>
              <a:t> and pay a high price.</a:t>
            </a:r>
          </a:p>
          <a:p>
            <a:pPr eaLnBrk="1" hangingPunct="1">
              <a:lnSpc>
                <a:spcPct val="90000"/>
              </a:lnSpc>
            </a:pPr>
            <a:r>
              <a:rPr lang="en-US" sz="2400" b="1" dirty="0"/>
              <a:t>Myth #7: </a:t>
            </a:r>
            <a:r>
              <a:rPr lang="en-US" sz="2400" dirty="0"/>
              <a:t>Entrepreneurs are </a:t>
            </a:r>
            <a:r>
              <a:rPr lang="en-US" sz="2400" b="1" dirty="0"/>
              <a:t>motivated solely</a:t>
            </a:r>
            <a:r>
              <a:rPr lang="en-US" sz="2400" dirty="0"/>
              <a:t> by the quest for the almighty dollar.</a:t>
            </a:r>
          </a:p>
          <a:p>
            <a:pPr eaLnBrk="1" hangingPunct="1">
              <a:lnSpc>
                <a:spcPct val="90000"/>
              </a:lnSpc>
            </a:pPr>
            <a:endParaRPr lang="en-US" sz="2400" b="1" dirty="0"/>
          </a:p>
        </p:txBody>
      </p:sp>
      <p:pic>
        <p:nvPicPr>
          <p:cNvPr id="5" name="Picture 3" descr="C:\Users\Fiaz\Desktop\UET.png"/>
          <p:cNvPicPr>
            <a:picLocks noChangeAspect="1" noChangeArrowheads="1"/>
          </p:cNvPicPr>
          <p:nvPr/>
        </p:nvPicPr>
        <p:blipFill>
          <a:blip r:embed="rId3" cstate="print"/>
          <a:srcRect/>
          <a:stretch>
            <a:fillRect/>
          </a:stretch>
        </p:blipFill>
        <p:spPr bwMode="auto">
          <a:xfrm>
            <a:off x="0" y="6096000"/>
            <a:ext cx="5334000" cy="762000"/>
          </a:xfrm>
          <a:prstGeom prst="rect">
            <a:avLst/>
          </a:prstGeom>
          <a:noFill/>
        </p:spPr>
      </p:pic>
    </p:spTree>
    <p:extLst>
      <p:ext uri="{BB962C8B-B14F-4D97-AF65-F5344CB8AC3E}">
        <p14:creationId xmlns:p14="http://schemas.microsoft.com/office/powerpoint/2010/main" val="3807758204"/>
      </p:ext>
    </p:extLst>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200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350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350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350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350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350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350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1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609600"/>
            <a:ext cx="8229600" cy="1143000"/>
          </a:xfrm>
        </p:spPr>
        <p:txBody>
          <a:bodyPr>
            <a:normAutofit fontScale="90000"/>
          </a:bodyPr>
          <a:lstStyle/>
          <a:p>
            <a:pPr eaLnBrk="1" fontAlgn="auto" hangingPunct="1">
              <a:spcAft>
                <a:spcPts val="0"/>
              </a:spcAft>
              <a:defRPr/>
            </a:pPr>
            <a:r>
              <a:rPr lang="en-US" sz="4000" dirty="0"/>
              <a:t>Myths about Entrepreneurship (cont’d)</a:t>
            </a:r>
          </a:p>
        </p:txBody>
      </p:sp>
      <p:sp>
        <p:nvSpPr>
          <p:cNvPr id="14339" name="Rectangle 4"/>
          <p:cNvSpPr>
            <a:spLocks noGrp="1" noChangeArrowheads="1"/>
          </p:cNvSpPr>
          <p:nvPr>
            <p:ph idx="1"/>
          </p:nvPr>
        </p:nvSpPr>
        <p:spPr>
          <a:xfrm>
            <a:off x="457200" y="1600200"/>
            <a:ext cx="8229600" cy="4876800"/>
          </a:xfrm>
        </p:spPr>
        <p:txBody>
          <a:bodyPr/>
          <a:lstStyle/>
          <a:p>
            <a:pPr eaLnBrk="1" hangingPunct="1">
              <a:lnSpc>
                <a:spcPct val="90000"/>
              </a:lnSpc>
            </a:pPr>
            <a:r>
              <a:rPr lang="en-US" sz="2400" b="1" dirty="0"/>
              <a:t>Myth #8: </a:t>
            </a:r>
            <a:r>
              <a:rPr lang="en-US" sz="2400" dirty="0"/>
              <a:t>Entrepreneurs </a:t>
            </a:r>
            <a:r>
              <a:rPr lang="en-US" sz="2400" b="1" dirty="0"/>
              <a:t>seek power and control</a:t>
            </a:r>
            <a:r>
              <a:rPr lang="en-US" sz="2400" dirty="0"/>
              <a:t> over others.</a:t>
            </a:r>
          </a:p>
          <a:p>
            <a:pPr eaLnBrk="1" hangingPunct="1">
              <a:lnSpc>
                <a:spcPct val="90000"/>
              </a:lnSpc>
            </a:pPr>
            <a:r>
              <a:rPr lang="en-US" sz="2400" b="1" dirty="0"/>
              <a:t>Myth #9: </a:t>
            </a:r>
            <a:r>
              <a:rPr lang="en-US" sz="2400" dirty="0"/>
              <a:t>If an </a:t>
            </a:r>
            <a:r>
              <a:rPr lang="en-US" sz="2400" b="1" dirty="0"/>
              <a:t>entrepreneur is talented</a:t>
            </a:r>
            <a:r>
              <a:rPr lang="en-US" sz="2400" dirty="0"/>
              <a:t>, success will happen in a year or two.</a:t>
            </a:r>
          </a:p>
          <a:p>
            <a:pPr eaLnBrk="1" hangingPunct="1">
              <a:lnSpc>
                <a:spcPct val="90000"/>
              </a:lnSpc>
            </a:pPr>
            <a:r>
              <a:rPr lang="en-US" sz="2400" b="1" dirty="0"/>
              <a:t>Myth #10: </a:t>
            </a:r>
            <a:r>
              <a:rPr lang="en-US" sz="2400" dirty="0"/>
              <a:t>Any entrepreneur with a </a:t>
            </a:r>
            <a:r>
              <a:rPr lang="en-US" sz="2400" b="1" dirty="0"/>
              <a:t>good idea</a:t>
            </a:r>
            <a:r>
              <a:rPr lang="en-US" sz="2400" dirty="0"/>
              <a:t> can </a:t>
            </a:r>
            <a:r>
              <a:rPr lang="en-US" sz="2400" b="1" dirty="0"/>
              <a:t>raise venture capital</a:t>
            </a:r>
            <a:r>
              <a:rPr lang="en-US" sz="2400" dirty="0"/>
              <a:t>.</a:t>
            </a:r>
          </a:p>
          <a:p>
            <a:pPr eaLnBrk="1" hangingPunct="1">
              <a:lnSpc>
                <a:spcPct val="90000"/>
              </a:lnSpc>
            </a:pPr>
            <a:r>
              <a:rPr lang="en-US" sz="2400" b="1" dirty="0"/>
              <a:t>Myth #11: </a:t>
            </a:r>
            <a:r>
              <a:rPr lang="en-US" sz="2400" dirty="0"/>
              <a:t> If an entrepreneur has enough </a:t>
            </a:r>
            <a:r>
              <a:rPr lang="en-US" sz="2400" b="1" dirty="0"/>
              <a:t>start-up capital</a:t>
            </a:r>
            <a:r>
              <a:rPr lang="en-US" sz="2400" dirty="0"/>
              <a:t>, he or she can’t miss.</a:t>
            </a:r>
          </a:p>
          <a:p>
            <a:pPr eaLnBrk="1" hangingPunct="1">
              <a:lnSpc>
                <a:spcPct val="90000"/>
              </a:lnSpc>
            </a:pPr>
            <a:r>
              <a:rPr lang="en-US" sz="2400" b="1" dirty="0"/>
              <a:t>Myth #12: </a:t>
            </a:r>
            <a:r>
              <a:rPr lang="en-US" sz="2400" dirty="0"/>
              <a:t>Entrepreneurs are </a:t>
            </a:r>
            <a:r>
              <a:rPr lang="en-US" sz="2400" b="1" dirty="0"/>
              <a:t>lone wolves</a:t>
            </a:r>
            <a:r>
              <a:rPr lang="en-US" sz="2400" dirty="0"/>
              <a:t> and cannot work with others.</a:t>
            </a:r>
            <a:endParaRPr lang="en-US" sz="2400" b="1" dirty="0"/>
          </a:p>
          <a:p>
            <a:pPr eaLnBrk="1" hangingPunct="1">
              <a:lnSpc>
                <a:spcPct val="90000"/>
              </a:lnSpc>
            </a:pPr>
            <a:r>
              <a:rPr lang="en-US" sz="2400" b="1" dirty="0"/>
              <a:t>Myth #13: </a:t>
            </a:r>
            <a:r>
              <a:rPr lang="en-US" sz="2400" dirty="0"/>
              <a:t>Unless you attained 600 on your SATS or GMATs, you’ll never be a successful entrepreneur.</a:t>
            </a:r>
          </a:p>
          <a:p>
            <a:pPr>
              <a:lnSpc>
                <a:spcPct val="90000"/>
              </a:lnSpc>
              <a:buNone/>
            </a:pPr>
            <a:r>
              <a:rPr lang="en-US" sz="2400" dirty="0"/>
              <a:t>(Standard Attainment Tests)</a:t>
            </a:r>
          </a:p>
        </p:txBody>
      </p:sp>
      <p:pic>
        <p:nvPicPr>
          <p:cNvPr id="5" name="Picture 3" descr="C:\Users\Fiaz\Desktop\UET.png"/>
          <p:cNvPicPr>
            <a:picLocks noChangeAspect="1" noChangeArrowheads="1"/>
          </p:cNvPicPr>
          <p:nvPr/>
        </p:nvPicPr>
        <p:blipFill>
          <a:blip r:embed="rId3" cstate="print"/>
          <a:srcRect/>
          <a:stretch>
            <a:fillRect/>
          </a:stretch>
        </p:blipFill>
        <p:spPr bwMode="auto">
          <a:xfrm>
            <a:off x="0" y="6096000"/>
            <a:ext cx="5334000" cy="762000"/>
          </a:xfrm>
          <a:prstGeom prst="rect">
            <a:avLst/>
          </a:prstGeom>
          <a:noFill/>
        </p:spPr>
      </p:pic>
    </p:spTree>
    <p:extLst>
      <p:ext uri="{BB962C8B-B14F-4D97-AF65-F5344CB8AC3E}">
        <p14:creationId xmlns:p14="http://schemas.microsoft.com/office/powerpoint/2010/main" val="200189118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200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350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350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350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350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350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10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zh-CN"/>
              <a:t>Introduction of the Course</a:t>
            </a:r>
          </a:p>
        </p:txBody>
      </p:sp>
      <p:sp>
        <p:nvSpPr>
          <p:cNvPr id="5123" name="Rectangle 3"/>
          <p:cNvSpPr>
            <a:spLocks noGrp="1" noChangeArrowheads="1"/>
          </p:cNvSpPr>
          <p:nvPr>
            <p:ph type="body" idx="1"/>
          </p:nvPr>
        </p:nvSpPr>
        <p:spPr>
          <a:xfrm>
            <a:off x="457200" y="1600200"/>
            <a:ext cx="8382000" cy="3581400"/>
          </a:xfrm>
        </p:spPr>
        <p:txBody>
          <a:bodyPr>
            <a:noAutofit/>
          </a:bodyPr>
          <a:lstStyle/>
          <a:p>
            <a:pPr eaLnBrk="1" hangingPunct="1">
              <a:buNone/>
            </a:pPr>
            <a:r>
              <a:rPr lang="en-US" altLang="zh-CN" sz="1800" dirty="0"/>
              <a:t>Textbooks:</a:t>
            </a:r>
          </a:p>
          <a:p>
            <a:pPr algn="ctr">
              <a:buNone/>
            </a:pPr>
            <a:r>
              <a:rPr lang="en-US" sz="1800" dirty="0"/>
              <a:t>Entrepreneurship Successfully Launching New Ventures</a:t>
            </a:r>
          </a:p>
          <a:p>
            <a:pPr algn="ctr">
              <a:buNone/>
            </a:pPr>
            <a:r>
              <a:rPr lang="en-US" sz="1800" dirty="0"/>
              <a:t>By </a:t>
            </a:r>
          </a:p>
          <a:p>
            <a:pPr algn="ctr">
              <a:buNone/>
            </a:pPr>
            <a:r>
              <a:rPr lang="en-US" sz="1800" dirty="0"/>
              <a:t>Bruce R. </a:t>
            </a:r>
            <a:r>
              <a:rPr lang="en-US" sz="1800" dirty="0" err="1"/>
              <a:t>Barringer</a:t>
            </a:r>
            <a:r>
              <a:rPr lang="en-US" sz="1800" dirty="0"/>
              <a:t> and R. Duane Ireland</a:t>
            </a:r>
          </a:p>
          <a:p>
            <a:pPr algn="ctr">
              <a:buNone/>
            </a:pPr>
            <a:endParaRPr lang="en-US" sz="1800" dirty="0"/>
          </a:p>
          <a:p>
            <a:pPr algn="ctr">
              <a:buNone/>
            </a:pPr>
            <a:r>
              <a:rPr lang="en-US" sz="1800" dirty="0"/>
              <a:t>Essentials of Entrepreneurship and Small Business Management </a:t>
            </a:r>
          </a:p>
          <a:p>
            <a:pPr algn="ctr">
              <a:buNone/>
            </a:pPr>
            <a:r>
              <a:rPr lang="en-US" altLang="zh-CN" sz="1800" dirty="0"/>
              <a:t>By </a:t>
            </a:r>
          </a:p>
          <a:p>
            <a:pPr algn="ctr">
              <a:buNone/>
            </a:pPr>
            <a:r>
              <a:rPr lang="en-US" sz="1800" dirty="0"/>
              <a:t>Thomas W. </a:t>
            </a:r>
            <a:r>
              <a:rPr lang="en-US" sz="1800" dirty="0" err="1"/>
              <a:t>Zimmerer</a:t>
            </a:r>
            <a:r>
              <a:rPr lang="en-US" sz="1800" dirty="0"/>
              <a:t>  and Norman M. Scarborough</a:t>
            </a:r>
          </a:p>
          <a:p>
            <a:pPr>
              <a:buNone/>
            </a:pPr>
            <a:endParaRPr lang="en-US" altLang="zh-CN" sz="1800" dirty="0"/>
          </a:p>
        </p:txBody>
      </p:sp>
      <p:sp>
        <p:nvSpPr>
          <p:cNvPr id="5127" name="Rectangle 7"/>
          <p:cNvSpPr>
            <a:spLocks noChangeArrowheads="1"/>
          </p:cNvSpPr>
          <p:nvPr/>
        </p:nvSpPr>
        <p:spPr bwMode="auto">
          <a:xfrm>
            <a:off x="468313" y="4941888"/>
            <a:ext cx="4114800" cy="1366837"/>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p"/>
            </a:pPr>
            <a:r>
              <a:rPr lang="en-US" altLang="zh-CN" sz="2800" dirty="0"/>
              <a:t>Reference Books</a:t>
            </a:r>
          </a:p>
          <a:p>
            <a:pPr marL="342900" indent="-342900">
              <a:spcBef>
                <a:spcPct val="20000"/>
              </a:spcBef>
              <a:buClr>
                <a:schemeClr val="bg2"/>
              </a:buClr>
              <a:buSzPct val="75000"/>
              <a:buFont typeface="Wingdings" pitchFamily="2" charset="2"/>
              <a:buNone/>
            </a:pPr>
            <a:r>
              <a:rPr lang="en-US" altLang="zh-CN" sz="2800" dirty="0"/>
              <a:t>   </a:t>
            </a:r>
            <a:r>
              <a:rPr lang="en-US" altLang="zh-CN" sz="2000" dirty="0"/>
              <a:t>Search from Library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a:t>
            </a:r>
          </a:p>
        </p:txBody>
      </p:sp>
      <p:sp>
        <p:nvSpPr>
          <p:cNvPr id="6146" name="Rectangle 2"/>
          <p:cNvSpPr>
            <a:spLocks noGrp="1" noRot="1" noChangeArrowheads="1"/>
          </p:cNvSpPr>
          <p:nvPr>
            <p:ph type="title"/>
          </p:nvPr>
        </p:nvSpPr>
        <p:spPr>
          <a:xfrm>
            <a:off x="533400" y="539750"/>
            <a:ext cx="8001000" cy="595313"/>
          </a:xfrm>
        </p:spPr>
        <p:txBody>
          <a:bodyPr lIns="88900" tIns="46038" rIns="88900" bIns="46038">
            <a:normAutofit fontScale="90000"/>
          </a:bodyPr>
          <a:lstStyle/>
          <a:p>
            <a:pPr eaLnBrk="1" hangingPunct="1">
              <a:defRPr/>
            </a:pPr>
            <a:r>
              <a:rPr lang="en-US" dirty="0"/>
              <a:t>Characteristics of Entrepreneurs</a:t>
            </a:r>
          </a:p>
        </p:txBody>
      </p:sp>
      <p:sp>
        <p:nvSpPr>
          <p:cNvPr id="6147" name="Rectangle 3"/>
          <p:cNvSpPr>
            <a:spLocks noGrp="1" noChangeArrowheads="1"/>
          </p:cNvSpPr>
          <p:nvPr>
            <p:ph type="body" idx="1"/>
          </p:nvPr>
        </p:nvSpPr>
        <p:spPr>
          <a:xfrm>
            <a:off x="762000" y="1731963"/>
            <a:ext cx="7848600" cy="4516437"/>
          </a:xfrm>
        </p:spPr>
        <p:txBody>
          <a:bodyPr lIns="88900" tIns="46038" rIns="88900" bIns="46038">
            <a:normAutofit lnSpcReduction="10000"/>
          </a:bodyPr>
          <a:lstStyle/>
          <a:p>
            <a:pPr eaLnBrk="1" hangingPunct="1">
              <a:defRPr/>
            </a:pPr>
            <a:r>
              <a:rPr lang="en-US" sz="2900" dirty="0"/>
              <a:t>Desire for responsibility</a:t>
            </a:r>
          </a:p>
          <a:p>
            <a:pPr eaLnBrk="1" hangingPunct="1">
              <a:defRPr/>
            </a:pPr>
            <a:r>
              <a:rPr lang="en-US" sz="2900" dirty="0"/>
              <a:t>Preference for moderate levels of risk – </a:t>
            </a:r>
            <a:r>
              <a:rPr lang="en-US" sz="2900" i="1" dirty="0"/>
              <a:t>risk eliminators</a:t>
            </a:r>
          </a:p>
          <a:p>
            <a:pPr eaLnBrk="1" hangingPunct="1">
              <a:defRPr/>
            </a:pPr>
            <a:r>
              <a:rPr lang="en-US" sz="2900" dirty="0"/>
              <a:t>Confidence in their ability to succeed</a:t>
            </a:r>
          </a:p>
          <a:p>
            <a:pPr eaLnBrk="1" hangingPunct="1">
              <a:defRPr/>
            </a:pPr>
            <a:r>
              <a:rPr lang="en-US" sz="2900" dirty="0"/>
              <a:t>Desire for immediate feedback</a:t>
            </a:r>
          </a:p>
          <a:p>
            <a:pPr eaLnBrk="1" hangingPunct="1">
              <a:defRPr/>
            </a:pPr>
            <a:r>
              <a:rPr lang="en-US" sz="2900" dirty="0"/>
              <a:t>High level of energy</a:t>
            </a:r>
          </a:p>
          <a:p>
            <a:pPr eaLnBrk="1" hangingPunct="1">
              <a:defRPr/>
            </a:pPr>
            <a:r>
              <a:rPr lang="en-US" sz="2900" dirty="0"/>
              <a:t>Future orientation – </a:t>
            </a:r>
            <a:r>
              <a:rPr lang="en-US" sz="2900" i="1" dirty="0"/>
              <a:t>serial entrepreneurs</a:t>
            </a:r>
          </a:p>
          <a:p>
            <a:pPr eaLnBrk="1" hangingPunct="1">
              <a:defRPr/>
            </a:pPr>
            <a:r>
              <a:rPr lang="en-US" sz="2900" dirty="0"/>
              <a:t>Skilled at organizing</a:t>
            </a:r>
          </a:p>
          <a:p>
            <a:pPr eaLnBrk="1" hangingPunct="1">
              <a:defRPr/>
            </a:pPr>
            <a:r>
              <a:rPr lang="en-US" sz="2900" dirty="0"/>
              <a:t>Value achievement over money</a:t>
            </a:r>
          </a:p>
        </p:txBody>
      </p:sp>
      <p:sp>
        <p:nvSpPr>
          <p:cNvPr id="25605" name="Slide Number Placeholder 3"/>
          <p:cNvSpPr>
            <a:spLocks noGrp="1"/>
          </p:cNvSpPr>
          <p:nvPr>
            <p:ph type="sldNum" sz="quarter" idx="10"/>
          </p:nvPr>
        </p:nvSpPr>
        <p:spPr>
          <a:xfrm>
            <a:off x="8229600" y="6338888"/>
            <a:ext cx="884238" cy="476250"/>
          </a:xfrm>
          <a:noFill/>
        </p:spPr>
        <p:txBody>
          <a:bodyPr/>
          <a:lstStyle/>
          <a:p>
            <a:r>
              <a:rPr lang="en-US"/>
              <a:t>1 - </a:t>
            </a:r>
            <a:fld id="{38989582-E071-43C4-811B-630D5E8BDA63}" type="slidenum">
              <a:rPr lang="en-US"/>
              <a:pPr/>
              <a:t>20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wipe(left)">
                                      <p:cBhvr>
                                        <p:cTn id="7" dur="5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wipe(left)">
                                      <p:cBhvr>
                                        <p:cTn id="12" dur="5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wipe(left)">
                                      <p:cBhvr>
                                        <p:cTn id="17" dur="500"/>
                                        <p:tgtEl>
                                          <p:spTgt spid="61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wipe(left)">
                                      <p:cBhvr>
                                        <p:cTn id="22" dur="500"/>
                                        <p:tgtEl>
                                          <p:spTgt spid="61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wipe(left)">
                                      <p:cBhvr>
                                        <p:cTn id="27" dur="500"/>
                                        <p:tgtEl>
                                          <p:spTgt spid="614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7">
                                            <p:txEl>
                                              <p:pRg st="6" end="6"/>
                                            </p:txEl>
                                          </p:spTgt>
                                        </p:tgtEl>
                                        <p:attrNameLst>
                                          <p:attrName>style.visibility</p:attrName>
                                        </p:attrNameLst>
                                      </p:cBhvr>
                                      <p:to>
                                        <p:strVal val="visible"/>
                                      </p:to>
                                    </p:set>
                                    <p:animEffect transition="in" filter="wipe(left)">
                                      <p:cBhvr>
                                        <p:cTn id="32" dur="500"/>
                                        <p:tgtEl>
                                          <p:spTgt spid="614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7">
                                            <p:txEl>
                                              <p:pRg st="7" end="7"/>
                                            </p:txEl>
                                          </p:spTgt>
                                        </p:tgtEl>
                                        <p:attrNameLst>
                                          <p:attrName>style.visibility</p:attrName>
                                        </p:attrNameLst>
                                      </p:cBhvr>
                                      <p:to>
                                        <p:strVal val="visible"/>
                                      </p:to>
                                    </p:set>
                                    <p:animEffect transition="in" filter="wipe(left)">
                                      <p:cBhvr>
                                        <p:cTn id="37"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dirty="0"/>
              <a:t> </a:t>
            </a:r>
          </a:p>
        </p:txBody>
      </p:sp>
      <p:sp>
        <p:nvSpPr>
          <p:cNvPr id="8194" name="Rectangle 2"/>
          <p:cNvSpPr>
            <a:spLocks noGrp="1" noRot="1" noChangeArrowheads="1"/>
          </p:cNvSpPr>
          <p:nvPr>
            <p:ph type="title"/>
          </p:nvPr>
        </p:nvSpPr>
        <p:spPr>
          <a:xfrm>
            <a:off x="533400" y="152400"/>
            <a:ext cx="8077200" cy="1039813"/>
          </a:xfrm>
        </p:spPr>
        <p:txBody>
          <a:bodyPr lIns="88900" tIns="46038" rIns="88900" bIns="46038"/>
          <a:lstStyle/>
          <a:p>
            <a:pPr eaLnBrk="1" hangingPunct="1">
              <a:defRPr/>
            </a:pPr>
            <a:r>
              <a:rPr lang="en-US" dirty="0"/>
              <a:t>Benefits of Entrepreneurship</a:t>
            </a:r>
          </a:p>
        </p:txBody>
      </p:sp>
      <p:sp>
        <p:nvSpPr>
          <p:cNvPr id="8195" name="Rectangle 3"/>
          <p:cNvSpPr>
            <a:spLocks noGrp="1" noChangeArrowheads="1"/>
          </p:cNvSpPr>
          <p:nvPr>
            <p:ph type="body" idx="1"/>
          </p:nvPr>
        </p:nvSpPr>
        <p:spPr>
          <a:xfrm>
            <a:off x="685800" y="1371600"/>
            <a:ext cx="7670800" cy="4452938"/>
          </a:xfrm>
        </p:spPr>
        <p:txBody>
          <a:bodyPr lIns="88900" tIns="46038" rIns="88900" bIns="46038">
            <a:normAutofit lnSpcReduction="10000"/>
          </a:bodyPr>
          <a:lstStyle/>
          <a:p>
            <a:pPr eaLnBrk="1" hangingPunct="1">
              <a:lnSpc>
                <a:spcPct val="85000"/>
              </a:lnSpc>
              <a:spcBef>
                <a:spcPts val="1200"/>
              </a:spcBef>
              <a:buFont typeface="Wingdings" pitchFamily="2" charset="2"/>
              <a:buNone/>
              <a:defRPr/>
            </a:pPr>
            <a:r>
              <a:rPr lang="en-US" sz="3400" dirty="0"/>
              <a:t>The opportunity to:</a:t>
            </a:r>
          </a:p>
          <a:p>
            <a:pPr eaLnBrk="1" hangingPunct="1">
              <a:spcBef>
                <a:spcPts val="1200"/>
              </a:spcBef>
              <a:defRPr/>
            </a:pPr>
            <a:r>
              <a:rPr lang="en-US" sz="3000" dirty="0"/>
              <a:t>Create your own destiny</a:t>
            </a:r>
          </a:p>
          <a:p>
            <a:pPr eaLnBrk="1" hangingPunct="1">
              <a:spcBef>
                <a:spcPts val="1200"/>
              </a:spcBef>
              <a:defRPr/>
            </a:pPr>
            <a:r>
              <a:rPr lang="en-US" sz="3000" dirty="0"/>
              <a:t>Make a difference</a:t>
            </a:r>
          </a:p>
          <a:p>
            <a:pPr eaLnBrk="1" hangingPunct="1">
              <a:spcBef>
                <a:spcPts val="1200"/>
              </a:spcBef>
              <a:defRPr/>
            </a:pPr>
            <a:r>
              <a:rPr lang="en-US" sz="3000" dirty="0"/>
              <a:t>Reach your full potential</a:t>
            </a:r>
          </a:p>
          <a:p>
            <a:pPr eaLnBrk="1" hangingPunct="1">
              <a:spcBef>
                <a:spcPts val="1200"/>
              </a:spcBef>
              <a:defRPr/>
            </a:pPr>
            <a:r>
              <a:rPr lang="en-US" sz="3000" dirty="0" err="1"/>
              <a:t>Renap</a:t>
            </a:r>
            <a:r>
              <a:rPr lang="en-US" sz="3000" dirty="0"/>
              <a:t> impressive profits</a:t>
            </a:r>
          </a:p>
          <a:p>
            <a:pPr eaLnBrk="1" hangingPunct="1">
              <a:spcBef>
                <a:spcPts val="1200"/>
              </a:spcBef>
              <a:defRPr/>
            </a:pPr>
            <a:r>
              <a:rPr lang="en-US" sz="3000" dirty="0"/>
              <a:t>Contribute to society and to </a:t>
            </a:r>
            <a:br>
              <a:rPr lang="en-US" sz="3000" dirty="0"/>
            </a:br>
            <a:r>
              <a:rPr lang="en-US" sz="3000" dirty="0"/>
              <a:t>be recognized for your efforts</a:t>
            </a:r>
          </a:p>
          <a:p>
            <a:pPr eaLnBrk="1" hangingPunct="1">
              <a:spcBef>
                <a:spcPts val="1200"/>
              </a:spcBef>
              <a:defRPr/>
            </a:pPr>
            <a:r>
              <a:rPr lang="en-US" sz="3000" dirty="0"/>
              <a:t>Do what you enjoy and to h  </a:t>
            </a:r>
            <a:r>
              <a:rPr lang="en-US" sz="3000" dirty="0" err="1"/>
              <a:t>ave</a:t>
            </a:r>
            <a:r>
              <a:rPr lang="en-US" sz="3000" dirty="0"/>
              <a:t> fun at it </a:t>
            </a:r>
          </a:p>
        </p:txBody>
      </p:sp>
      <p:pic>
        <p:nvPicPr>
          <p:cNvPr id="28677" name="Picture 7" descr="C:\Documents and Settings\douglw\My Documents\My Pictures\Microsoft Clip Organizer\j0401504.jpg"/>
          <p:cNvPicPr>
            <a:picLocks noChangeAspect="1" noChangeArrowheads="1"/>
          </p:cNvPicPr>
          <p:nvPr/>
        </p:nvPicPr>
        <p:blipFill>
          <a:blip r:embed="rId3"/>
          <a:srcRect/>
          <a:stretch>
            <a:fillRect/>
          </a:stretch>
        </p:blipFill>
        <p:spPr bwMode="auto">
          <a:xfrm>
            <a:off x="6705600" y="2057400"/>
            <a:ext cx="1524000" cy="2286000"/>
          </a:xfrm>
          <a:prstGeom prst="rect">
            <a:avLst/>
          </a:prstGeom>
          <a:noFill/>
          <a:ln w="9525">
            <a:noFill/>
            <a:miter lim="800000"/>
            <a:headEnd/>
            <a:tailEnd/>
          </a:ln>
        </p:spPr>
      </p:pic>
      <p:sp>
        <p:nvSpPr>
          <p:cNvPr id="28678" name="Slide Number Placeholder 3"/>
          <p:cNvSpPr>
            <a:spLocks noGrp="1"/>
          </p:cNvSpPr>
          <p:nvPr>
            <p:ph type="sldNum" sz="quarter" idx="10"/>
          </p:nvPr>
        </p:nvSpPr>
        <p:spPr>
          <a:xfrm>
            <a:off x="8229600" y="6338888"/>
            <a:ext cx="884238" cy="476250"/>
          </a:xfrm>
          <a:noFill/>
        </p:spPr>
        <p:txBody>
          <a:bodyPr/>
          <a:lstStyle/>
          <a:p>
            <a:r>
              <a:rPr lang="en-US"/>
              <a:t>1 - </a:t>
            </a:r>
            <a:fld id="{98436179-5E79-401A-9414-952F8F09F6D9}" type="slidenum">
              <a:rPr lang="en-US"/>
              <a:pPr/>
              <a:t>21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wipe(left)">
                                      <p:cBhvr>
                                        <p:cTn id="7" dur="500"/>
                                        <p:tgtEl>
                                          <p:spTgt spid="819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3" end="3"/>
                                            </p:txEl>
                                          </p:spTgt>
                                        </p:tgtEl>
                                        <p:attrNameLst>
                                          <p:attrName>style.visibility</p:attrName>
                                        </p:attrNameLst>
                                      </p:cBhvr>
                                      <p:to>
                                        <p:strVal val="visible"/>
                                      </p:to>
                                    </p:set>
                                    <p:animEffect transition="in" filter="wipe(left)">
                                      <p:cBhvr>
                                        <p:cTn id="12" dur="500"/>
                                        <p:tgtEl>
                                          <p:spTgt spid="819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wipe(left)">
                                      <p:cBhvr>
                                        <p:cTn id="17" dur="500"/>
                                        <p:tgtEl>
                                          <p:spTgt spid="819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5">
                                            <p:txEl>
                                              <p:pRg st="5" end="5"/>
                                            </p:txEl>
                                          </p:spTgt>
                                        </p:tgtEl>
                                        <p:attrNameLst>
                                          <p:attrName>style.visibility</p:attrName>
                                        </p:attrNameLst>
                                      </p:cBhvr>
                                      <p:to>
                                        <p:strVal val="visible"/>
                                      </p:to>
                                    </p:set>
                                    <p:animEffect transition="in" filter="wipe(left)">
                                      <p:cBhvr>
                                        <p:cTn id="22" dur="500"/>
                                        <p:tgtEl>
                                          <p:spTgt spid="819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Effect transition="in" filter="wipe(left)">
                                      <p:cBhvr>
                                        <p:cTn id="27"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dirty="0"/>
              <a:t> </a:t>
            </a:r>
          </a:p>
        </p:txBody>
      </p:sp>
      <p:sp>
        <p:nvSpPr>
          <p:cNvPr id="46082" name="Rectangle 1026"/>
          <p:cNvSpPr>
            <a:spLocks noGrp="1" noRot="1" noChangeArrowheads="1"/>
          </p:cNvSpPr>
          <p:nvPr>
            <p:ph type="title"/>
          </p:nvPr>
        </p:nvSpPr>
        <p:spPr>
          <a:xfrm>
            <a:off x="304800" y="381000"/>
            <a:ext cx="8458200" cy="914400"/>
          </a:xfrm>
        </p:spPr>
        <p:txBody>
          <a:bodyPr lIns="88900" tIns="46038" rIns="88900" bIns="46038"/>
          <a:lstStyle/>
          <a:p>
            <a:pPr eaLnBrk="1" hangingPunct="1">
              <a:defRPr/>
            </a:pPr>
            <a:r>
              <a:rPr lang="en-US" dirty="0"/>
              <a:t>Drawbacks of Entrepreneurship</a:t>
            </a:r>
          </a:p>
        </p:txBody>
      </p:sp>
      <p:sp>
        <p:nvSpPr>
          <p:cNvPr id="46083" name="Rectangle 1027"/>
          <p:cNvSpPr>
            <a:spLocks noGrp="1" noChangeArrowheads="1"/>
          </p:cNvSpPr>
          <p:nvPr>
            <p:ph type="body" idx="1"/>
          </p:nvPr>
        </p:nvSpPr>
        <p:spPr>
          <a:xfrm>
            <a:off x="574675" y="1752600"/>
            <a:ext cx="8340725" cy="4495800"/>
          </a:xfrm>
        </p:spPr>
        <p:txBody>
          <a:bodyPr lIns="88900" tIns="46038" rIns="88900" bIns="46038">
            <a:normAutofit lnSpcReduction="10000"/>
          </a:bodyPr>
          <a:lstStyle/>
          <a:p>
            <a:pPr eaLnBrk="1" hangingPunct="1">
              <a:defRPr/>
            </a:pPr>
            <a:r>
              <a:rPr lang="en-US" dirty="0"/>
              <a:t>Uncertainty of income</a:t>
            </a:r>
          </a:p>
          <a:p>
            <a:pPr eaLnBrk="1" hangingPunct="1">
              <a:defRPr/>
            </a:pPr>
            <a:r>
              <a:rPr lang="en-US" dirty="0"/>
              <a:t>Risk of losing your entire investment</a:t>
            </a:r>
          </a:p>
          <a:p>
            <a:pPr eaLnBrk="1" hangingPunct="1">
              <a:defRPr/>
            </a:pPr>
            <a:r>
              <a:rPr lang="en-US" dirty="0"/>
              <a:t>Long hours and hard work</a:t>
            </a:r>
          </a:p>
          <a:p>
            <a:pPr eaLnBrk="1" hangingPunct="1">
              <a:defRPr/>
            </a:pPr>
            <a:r>
              <a:rPr lang="en-US" dirty="0"/>
              <a:t>Lower quality of life until the business gets established</a:t>
            </a:r>
          </a:p>
          <a:p>
            <a:pPr eaLnBrk="1" hangingPunct="1">
              <a:defRPr/>
            </a:pPr>
            <a:r>
              <a:rPr lang="en-US" dirty="0"/>
              <a:t>High levels of stress</a:t>
            </a:r>
          </a:p>
          <a:p>
            <a:pPr eaLnBrk="1" hangingPunct="1">
              <a:defRPr/>
            </a:pPr>
            <a:r>
              <a:rPr lang="en-US" dirty="0"/>
              <a:t>Complete responsibility</a:t>
            </a:r>
          </a:p>
          <a:p>
            <a:pPr eaLnBrk="1" hangingPunct="1">
              <a:defRPr/>
            </a:pPr>
            <a:r>
              <a:rPr lang="en-US" dirty="0"/>
              <a:t>Discouragement</a:t>
            </a:r>
          </a:p>
        </p:txBody>
      </p:sp>
      <p:pic>
        <p:nvPicPr>
          <p:cNvPr id="30725" name="Picture 7" descr="C:\Documents and Settings\douglw\My Documents\My Pictures\Microsoft Clip Organizer\j0439288.jpg"/>
          <p:cNvPicPr>
            <a:picLocks noChangeAspect="1" noChangeArrowheads="1"/>
          </p:cNvPicPr>
          <p:nvPr/>
        </p:nvPicPr>
        <p:blipFill>
          <a:blip r:embed="rId3"/>
          <a:srcRect/>
          <a:stretch>
            <a:fillRect/>
          </a:stretch>
        </p:blipFill>
        <p:spPr bwMode="auto">
          <a:xfrm>
            <a:off x="6096000" y="4419600"/>
            <a:ext cx="2133600" cy="2133600"/>
          </a:xfrm>
          <a:prstGeom prst="rect">
            <a:avLst/>
          </a:prstGeom>
          <a:noFill/>
          <a:ln w="9525">
            <a:noFill/>
            <a:miter lim="800000"/>
            <a:headEnd/>
            <a:tailEnd/>
          </a:ln>
        </p:spPr>
      </p:pic>
      <p:sp>
        <p:nvSpPr>
          <p:cNvPr id="30726" name="Slide Number Placeholder 3"/>
          <p:cNvSpPr>
            <a:spLocks noGrp="1"/>
          </p:cNvSpPr>
          <p:nvPr>
            <p:ph type="sldNum" sz="quarter" idx="10"/>
          </p:nvPr>
        </p:nvSpPr>
        <p:spPr>
          <a:xfrm>
            <a:off x="8229600" y="6338888"/>
            <a:ext cx="884238" cy="476250"/>
          </a:xfrm>
          <a:noFill/>
        </p:spPr>
        <p:txBody>
          <a:bodyPr/>
          <a:lstStyle/>
          <a:p>
            <a:r>
              <a:rPr lang="en-US"/>
              <a:t>1 - </a:t>
            </a:r>
            <a:fld id="{56DE5743-2A40-4AC6-9FFC-5EAE8DC69998}" type="slidenum">
              <a:rPr lang="en-US"/>
              <a:pPr/>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wipe(left)">
                                      <p:cBhvr>
                                        <p:cTn id="7" dur="500"/>
                                        <p:tgtEl>
                                          <p:spTgt spid="460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wipe(left)">
                                      <p:cBhvr>
                                        <p:cTn id="12" dur="500"/>
                                        <p:tgtEl>
                                          <p:spTgt spid="460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animEffect transition="in" filter="wipe(left)">
                                      <p:cBhvr>
                                        <p:cTn id="17" dur="500"/>
                                        <p:tgtEl>
                                          <p:spTgt spid="460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6083">
                                            <p:txEl>
                                              <p:pRg st="4" end="4"/>
                                            </p:txEl>
                                          </p:spTgt>
                                        </p:tgtEl>
                                        <p:attrNameLst>
                                          <p:attrName>style.visibility</p:attrName>
                                        </p:attrNameLst>
                                      </p:cBhvr>
                                      <p:to>
                                        <p:strVal val="visible"/>
                                      </p:to>
                                    </p:set>
                                    <p:animEffect transition="in" filter="wipe(left)">
                                      <p:cBhvr>
                                        <p:cTn id="22" dur="500"/>
                                        <p:tgtEl>
                                          <p:spTgt spid="460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animEffect transition="in" filter="wipe(left)">
                                      <p:cBhvr>
                                        <p:cTn id="27" dur="500"/>
                                        <p:tgtEl>
                                          <p:spTgt spid="4608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6083">
                                            <p:txEl>
                                              <p:pRg st="6" end="6"/>
                                            </p:txEl>
                                          </p:spTgt>
                                        </p:tgtEl>
                                        <p:attrNameLst>
                                          <p:attrName>style.visibility</p:attrName>
                                        </p:attrNameLst>
                                      </p:cBhvr>
                                      <p:to>
                                        <p:strVal val="visible"/>
                                      </p:to>
                                    </p:set>
                                    <p:animEffect transition="in" filter="wipe(left)">
                                      <p:cBhvr>
                                        <p:cTn id="32" dur="500"/>
                                        <p:tgtEl>
                                          <p:spTgt spid="46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dirty="0"/>
              <a:t> </a:t>
            </a:r>
          </a:p>
        </p:txBody>
      </p:sp>
      <p:sp>
        <p:nvSpPr>
          <p:cNvPr id="12290" name="Rectangle 2"/>
          <p:cNvSpPr>
            <a:spLocks noGrp="1" noRot="1" noChangeArrowheads="1"/>
          </p:cNvSpPr>
          <p:nvPr>
            <p:ph type="title"/>
          </p:nvPr>
        </p:nvSpPr>
        <p:spPr>
          <a:xfrm>
            <a:off x="1022350" y="381000"/>
            <a:ext cx="7207250" cy="928688"/>
          </a:xfrm>
        </p:spPr>
        <p:txBody>
          <a:bodyPr lIns="88900" tIns="46038" rIns="88900" bIns="46038">
            <a:normAutofit fontScale="90000"/>
          </a:bodyPr>
          <a:lstStyle/>
          <a:p>
            <a:pPr eaLnBrk="1" hangingPunct="1">
              <a:defRPr/>
            </a:pPr>
            <a:r>
              <a:rPr lang="en-US" dirty="0"/>
              <a:t>Feeding the </a:t>
            </a:r>
            <a:br>
              <a:rPr lang="en-US" dirty="0"/>
            </a:br>
            <a:r>
              <a:rPr lang="en-US" dirty="0"/>
              <a:t>Entrepreneurial Fire</a:t>
            </a:r>
          </a:p>
        </p:txBody>
      </p:sp>
      <p:sp>
        <p:nvSpPr>
          <p:cNvPr id="12291" name="Rectangle 3"/>
          <p:cNvSpPr>
            <a:spLocks noGrp="1" noChangeArrowheads="1"/>
          </p:cNvSpPr>
          <p:nvPr>
            <p:ph type="body" idx="1"/>
          </p:nvPr>
        </p:nvSpPr>
        <p:spPr>
          <a:xfrm>
            <a:off x="779463" y="1828800"/>
            <a:ext cx="7297737" cy="4191000"/>
          </a:xfrm>
        </p:spPr>
        <p:txBody>
          <a:bodyPr lIns="88900" tIns="46038" rIns="88900" bIns="46038">
            <a:normAutofit lnSpcReduction="10000"/>
          </a:bodyPr>
          <a:lstStyle/>
          <a:p>
            <a:pPr eaLnBrk="1" hangingPunct="1">
              <a:spcBef>
                <a:spcPts val="1200"/>
              </a:spcBef>
              <a:defRPr/>
            </a:pPr>
            <a:r>
              <a:rPr lang="en-US" sz="3000" dirty="0"/>
              <a:t>Entrepreneurs as heroes</a:t>
            </a:r>
          </a:p>
          <a:p>
            <a:pPr eaLnBrk="1" hangingPunct="1">
              <a:spcBef>
                <a:spcPts val="1200"/>
              </a:spcBef>
              <a:defRPr/>
            </a:pPr>
            <a:r>
              <a:rPr lang="en-US" sz="3000" dirty="0"/>
              <a:t>Entrepreneurial education</a:t>
            </a:r>
          </a:p>
          <a:p>
            <a:pPr eaLnBrk="1" hangingPunct="1">
              <a:spcBef>
                <a:spcPts val="1200"/>
              </a:spcBef>
              <a:defRPr/>
            </a:pPr>
            <a:r>
              <a:rPr lang="en-US" sz="3000" dirty="0"/>
              <a:t>Demographic and economic factors</a:t>
            </a:r>
          </a:p>
          <a:p>
            <a:pPr eaLnBrk="1" hangingPunct="1">
              <a:spcBef>
                <a:spcPts val="1200"/>
              </a:spcBef>
              <a:defRPr/>
            </a:pPr>
            <a:r>
              <a:rPr lang="en-US" sz="3000" dirty="0"/>
              <a:t>Shift to a service economy</a:t>
            </a:r>
          </a:p>
          <a:p>
            <a:pPr eaLnBrk="1" hangingPunct="1">
              <a:spcBef>
                <a:spcPts val="1200"/>
              </a:spcBef>
              <a:defRPr/>
            </a:pPr>
            <a:r>
              <a:rPr lang="en-US" sz="3000" dirty="0"/>
              <a:t>Technology advancements</a:t>
            </a:r>
          </a:p>
          <a:p>
            <a:pPr eaLnBrk="1" hangingPunct="1">
              <a:spcBef>
                <a:spcPts val="1200"/>
              </a:spcBef>
              <a:defRPr/>
            </a:pPr>
            <a:r>
              <a:rPr lang="en-US" sz="3000" dirty="0"/>
              <a:t>Independent lifestyle</a:t>
            </a:r>
          </a:p>
          <a:p>
            <a:pPr eaLnBrk="1" hangingPunct="1">
              <a:spcBef>
                <a:spcPts val="1200"/>
              </a:spcBef>
              <a:defRPr/>
            </a:pPr>
            <a:r>
              <a:rPr lang="en-US" sz="3000" dirty="0"/>
              <a:t>E-commerce and the Internet</a:t>
            </a:r>
          </a:p>
        </p:txBody>
      </p:sp>
      <p:grpSp>
        <p:nvGrpSpPr>
          <p:cNvPr id="2" name="Group 7"/>
          <p:cNvGrpSpPr>
            <a:grpSpLocks/>
          </p:cNvGrpSpPr>
          <p:nvPr/>
        </p:nvGrpSpPr>
        <p:grpSpPr bwMode="auto">
          <a:xfrm>
            <a:off x="6858000" y="5087938"/>
            <a:ext cx="1524000" cy="1846262"/>
            <a:chOff x="4346" y="2412"/>
            <a:chExt cx="1391" cy="1679"/>
          </a:xfrm>
        </p:grpSpPr>
        <p:pic>
          <p:nvPicPr>
            <p:cNvPr id="32776" name="Picture 4"/>
            <p:cNvPicPr>
              <a:picLocks noChangeArrowheads="1"/>
            </p:cNvPicPr>
            <p:nvPr/>
          </p:nvPicPr>
          <p:blipFill>
            <a:blip r:embed="rId3"/>
            <a:srcRect/>
            <a:stretch>
              <a:fillRect/>
            </a:stretch>
          </p:blipFill>
          <p:spPr bwMode="auto">
            <a:xfrm>
              <a:off x="4743" y="2496"/>
              <a:ext cx="994" cy="1595"/>
            </a:xfrm>
            <a:prstGeom prst="rect">
              <a:avLst/>
            </a:prstGeom>
            <a:noFill/>
            <a:ln w="12700">
              <a:noFill/>
              <a:miter lim="800000"/>
              <a:headEnd/>
              <a:tailEnd/>
            </a:ln>
          </p:spPr>
        </p:pic>
        <p:pic>
          <p:nvPicPr>
            <p:cNvPr id="32777" name="Picture 5"/>
            <p:cNvPicPr>
              <a:picLocks noChangeArrowheads="1"/>
            </p:cNvPicPr>
            <p:nvPr/>
          </p:nvPicPr>
          <p:blipFill>
            <a:blip r:embed="rId4"/>
            <a:srcRect/>
            <a:stretch>
              <a:fillRect/>
            </a:stretch>
          </p:blipFill>
          <p:spPr bwMode="auto">
            <a:xfrm>
              <a:off x="4346" y="2412"/>
              <a:ext cx="994" cy="1594"/>
            </a:xfrm>
            <a:prstGeom prst="rect">
              <a:avLst/>
            </a:prstGeom>
            <a:noFill/>
            <a:ln w="12700">
              <a:noFill/>
              <a:miter lim="800000"/>
              <a:headEnd/>
              <a:tailEnd/>
            </a:ln>
          </p:spPr>
        </p:pic>
        <p:pic>
          <p:nvPicPr>
            <p:cNvPr id="32778" name="Picture 6"/>
            <p:cNvPicPr>
              <a:picLocks noChangeArrowheads="1"/>
            </p:cNvPicPr>
            <p:nvPr/>
          </p:nvPicPr>
          <p:blipFill>
            <a:blip r:embed="rId5"/>
            <a:srcRect/>
            <a:stretch>
              <a:fillRect/>
            </a:stretch>
          </p:blipFill>
          <p:spPr bwMode="auto">
            <a:xfrm>
              <a:off x="4551" y="2448"/>
              <a:ext cx="994" cy="1595"/>
            </a:xfrm>
            <a:prstGeom prst="rect">
              <a:avLst/>
            </a:prstGeom>
            <a:noFill/>
            <a:ln w="12700">
              <a:noFill/>
              <a:miter lim="800000"/>
              <a:headEnd/>
              <a:tailEnd/>
            </a:ln>
          </p:spPr>
        </p:pic>
      </p:grpSp>
      <p:pic>
        <p:nvPicPr>
          <p:cNvPr id="32774" name="Picture 8" descr="j0236357"/>
          <p:cNvPicPr>
            <a:picLocks noChangeAspect="1" noChangeArrowheads="1" noCrop="1"/>
          </p:cNvPicPr>
          <p:nvPr/>
        </p:nvPicPr>
        <p:blipFill>
          <a:blip r:embed="rId6"/>
          <a:srcRect/>
          <a:stretch>
            <a:fillRect/>
          </a:stretch>
        </p:blipFill>
        <p:spPr bwMode="auto">
          <a:xfrm>
            <a:off x="7024688" y="4800600"/>
            <a:ext cx="1509712" cy="2057400"/>
          </a:xfrm>
          <a:prstGeom prst="rect">
            <a:avLst/>
          </a:prstGeom>
          <a:noFill/>
          <a:ln w="9525">
            <a:noFill/>
            <a:miter lim="800000"/>
            <a:headEnd/>
            <a:tailEnd/>
          </a:ln>
        </p:spPr>
      </p:pic>
      <p:sp>
        <p:nvSpPr>
          <p:cNvPr id="32775" name="Slide Number Placeholder 3"/>
          <p:cNvSpPr>
            <a:spLocks noGrp="1"/>
          </p:cNvSpPr>
          <p:nvPr>
            <p:ph type="sldNum" sz="quarter" idx="10"/>
          </p:nvPr>
        </p:nvSpPr>
        <p:spPr>
          <a:xfrm>
            <a:off x="8229600" y="6338888"/>
            <a:ext cx="884238" cy="476250"/>
          </a:xfrm>
          <a:noFill/>
        </p:spPr>
        <p:txBody>
          <a:bodyPr/>
          <a:lstStyle/>
          <a:p>
            <a:r>
              <a:rPr lang="en-US"/>
              <a:t>1 - </a:t>
            </a:r>
            <a:fld id="{E708CDF5-88CB-42AD-8BC9-5BEBDF315927}" type="slidenum">
              <a:rPr lang="en-US"/>
              <a:pPr/>
              <a:t>23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wipe(left)">
                                      <p:cBhvr>
                                        <p:cTn id="7" dur="500"/>
                                        <p:tgtEl>
                                          <p:spTgt spid="12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wipe(left)">
                                      <p:cBhvr>
                                        <p:cTn id="12" dur="500"/>
                                        <p:tgtEl>
                                          <p:spTgt spid="1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wipe(left)">
                                      <p:cBhvr>
                                        <p:cTn id="17" dur="500"/>
                                        <p:tgtEl>
                                          <p:spTgt spid="122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291">
                                            <p:txEl>
                                              <p:pRg st="4" end="4"/>
                                            </p:txEl>
                                          </p:spTgt>
                                        </p:tgtEl>
                                        <p:attrNameLst>
                                          <p:attrName>style.visibility</p:attrName>
                                        </p:attrNameLst>
                                      </p:cBhvr>
                                      <p:to>
                                        <p:strVal val="visible"/>
                                      </p:to>
                                    </p:set>
                                    <p:animEffect transition="in" filter="wipe(left)">
                                      <p:cBhvr>
                                        <p:cTn id="22" dur="500"/>
                                        <p:tgtEl>
                                          <p:spTgt spid="122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Effect transition="in" filter="wipe(left)">
                                      <p:cBhvr>
                                        <p:cTn id="27" dur="500"/>
                                        <p:tgtEl>
                                          <p:spTgt spid="1229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2291">
                                            <p:txEl>
                                              <p:pRg st="6" end="6"/>
                                            </p:txEl>
                                          </p:spTgt>
                                        </p:tgtEl>
                                        <p:attrNameLst>
                                          <p:attrName>style.visibility</p:attrName>
                                        </p:attrNameLst>
                                      </p:cBhvr>
                                      <p:to>
                                        <p:strVal val="visible"/>
                                      </p:to>
                                    </p:set>
                                    <p:animEffect transition="in" filter="wipe(left)">
                                      <p:cBhvr>
                                        <p:cTn id="32"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4"/>
          <p:cNvSpPr txBox="1">
            <a:spLocks noGrp="1"/>
          </p:cNvSpPr>
          <p:nvPr/>
        </p:nvSpPr>
        <p:spPr bwMode="auto">
          <a:xfrm>
            <a:off x="0" y="6381750"/>
            <a:ext cx="2971800" cy="476250"/>
          </a:xfrm>
          <a:prstGeom prst="rect">
            <a:avLst/>
          </a:prstGeom>
          <a:noFill/>
          <a:ln>
            <a:miter lim="800000"/>
            <a:headEnd/>
            <a:tailEnd/>
          </a:ln>
        </p:spPr>
        <p:txBody>
          <a:bodyPr anchor="b"/>
          <a:lstStyle/>
          <a:p>
            <a:pPr eaLnBrk="1" hangingPunct="1">
              <a:defRPr/>
            </a:pPr>
            <a:r>
              <a:rPr lang="en-US" sz="1000" b="0" dirty="0">
                <a:latin typeface="+mn-lt"/>
              </a:rPr>
              <a:t> </a:t>
            </a:r>
          </a:p>
        </p:txBody>
      </p:sp>
      <p:pic>
        <p:nvPicPr>
          <p:cNvPr id="34819" name="Picture 11"/>
          <p:cNvPicPr>
            <a:picLocks noChangeAspect="1" noChangeArrowheads="1"/>
          </p:cNvPicPr>
          <p:nvPr/>
        </p:nvPicPr>
        <p:blipFill>
          <a:blip r:embed="rId3"/>
          <a:srcRect/>
          <a:stretch>
            <a:fillRect/>
          </a:stretch>
        </p:blipFill>
        <p:spPr bwMode="auto">
          <a:xfrm>
            <a:off x="381000" y="304800"/>
            <a:ext cx="8382000" cy="5410200"/>
          </a:xfrm>
          <a:prstGeom prst="rect">
            <a:avLst/>
          </a:prstGeom>
          <a:noFill/>
          <a:ln w="9525">
            <a:noFill/>
            <a:miter lim="800000"/>
            <a:headEnd/>
            <a:tailEnd/>
          </a:ln>
        </p:spPr>
      </p:pic>
      <p:sp>
        <p:nvSpPr>
          <p:cNvPr id="34820" name="Text Box 13"/>
          <p:cNvSpPr txBox="1">
            <a:spLocks noChangeArrowheads="1"/>
          </p:cNvSpPr>
          <p:nvPr/>
        </p:nvSpPr>
        <p:spPr bwMode="auto">
          <a:xfrm>
            <a:off x="381000" y="5638800"/>
            <a:ext cx="8382000" cy="688975"/>
          </a:xfrm>
          <a:prstGeom prst="rect">
            <a:avLst/>
          </a:prstGeom>
          <a:solidFill>
            <a:schemeClr val="tx1"/>
          </a:solidFill>
          <a:ln w="12700">
            <a:noFill/>
            <a:miter lim="800000"/>
            <a:headEnd/>
            <a:tailEnd/>
          </a:ln>
        </p:spPr>
        <p:txBody>
          <a:bodyPr>
            <a:spAutoFit/>
          </a:bodyPr>
          <a:lstStyle/>
          <a:p>
            <a:pPr>
              <a:spcBef>
                <a:spcPct val="50000"/>
              </a:spcBef>
            </a:pPr>
            <a:r>
              <a:rPr lang="en-US" sz="600">
                <a:solidFill>
                  <a:schemeClr val="accent1"/>
                </a:solidFill>
                <a:latin typeface="Arial" charset="0"/>
              </a:rPr>
              <a:t>  </a:t>
            </a:r>
          </a:p>
          <a:p>
            <a:pPr>
              <a:spcBef>
                <a:spcPct val="50000"/>
              </a:spcBef>
            </a:pPr>
            <a:r>
              <a:rPr lang="en-US" sz="1400">
                <a:solidFill>
                  <a:schemeClr val="accent1"/>
                </a:solidFill>
                <a:latin typeface="Arial" charset="0"/>
              </a:rPr>
              <a:t>    FIGURE 1.3</a:t>
            </a:r>
            <a:r>
              <a:rPr lang="en-US" sz="1400" b="0">
                <a:latin typeface="Arial" charset="0"/>
              </a:rPr>
              <a:t>   </a:t>
            </a:r>
            <a:r>
              <a:rPr lang="en-US" sz="1400">
                <a:solidFill>
                  <a:schemeClr val="bg2"/>
                </a:solidFill>
                <a:latin typeface="Arial" charset="0"/>
              </a:rPr>
              <a:t> U.S. Retail E-Commerce Revenues</a:t>
            </a:r>
            <a:r>
              <a:rPr lang="en-US" sz="1600" b="0">
                <a:solidFill>
                  <a:schemeClr val="bg2"/>
                </a:solidFill>
                <a:latin typeface="Arial" charset="0"/>
              </a:rPr>
              <a:t>	          </a:t>
            </a:r>
            <a:r>
              <a:rPr lang="en-US" sz="1400" b="0" i="1">
                <a:solidFill>
                  <a:schemeClr val="bg2"/>
                </a:solidFill>
              </a:rPr>
              <a:t>Source:</a:t>
            </a:r>
            <a:r>
              <a:rPr lang="en-US" sz="1400" b="0">
                <a:solidFill>
                  <a:schemeClr val="bg2"/>
                </a:solidFill>
              </a:rPr>
              <a:t> Based on Forrester Research, 2008.  </a:t>
            </a:r>
          </a:p>
          <a:p>
            <a:pPr>
              <a:spcBef>
                <a:spcPct val="50000"/>
              </a:spcBef>
            </a:pPr>
            <a:r>
              <a:rPr lang="en-US" sz="600" b="0">
                <a:solidFill>
                  <a:schemeClr val="bg2"/>
                </a:solidFill>
              </a:rPr>
              <a:t>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a:t>
            </a:r>
          </a:p>
        </p:txBody>
      </p:sp>
      <p:sp>
        <p:nvSpPr>
          <p:cNvPr id="40962" name="Rectangle 1026"/>
          <p:cNvSpPr>
            <a:spLocks noGrp="1" noRot="1" noChangeArrowheads="1"/>
          </p:cNvSpPr>
          <p:nvPr>
            <p:ph type="title"/>
          </p:nvPr>
        </p:nvSpPr>
        <p:spPr>
          <a:xfrm>
            <a:off x="457200" y="152400"/>
            <a:ext cx="8229600" cy="1143000"/>
          </a:xfrm>
        </p:spPr>
        <p:txBody>
          <a:bodyPr/>
          <a:lstStyle/>
          <a:p>
            <a:pPr eaLnBrk="1" hangingPunct="1">
              <a:defRPr/>
            </a:pPr>
            <a:r>
              <a:rPr lang="en-US"/>
              <a:t>Entrepreneurship</a:t>
            </a:r>
          </a:p>
        </p:txBody>
      </p:sp>
      <p:sp>
        <p:nvSpPr>
          <p:cNvPr id="40963" name="Rectangle 1027"/>
          <p:cNvSpPr>
            <a:spLocks noGrp="1" noChangeArrowheads="1"/>
          </p:cNvSpPr>
          <p:nvPr>
            <p:ph type="body" idx="1"/>
          </p:nvPr>
        </p:nvSpPr>
        <p:spPr>
          <a:xfrm>
            <a:off x="457200" y="1447800"/>
            <a:ext cx="8229600" cy="4525963"/>
          </a:xfrm>
        </p:spPr>
        <p:txBody>
          <a:bodyPr/>
          <a:lstStyle/>
          <a:p>
            <a:pPr eaLnBrk="1" hangingPunct="1">
              <a:lnSpc>
                <a:spcPct val="90000"/>
              </a:lnSpc>
              <a:defRPr/>
            </a:pPr>
            <a:r>
              <a:rPr lang="en-US" dirty="0"/>
              <a:t>One characteristic of entrepreneurs stands out:</a:t>
            </a:r>
          </a:p>
          <a:p>
            <a:pPr marL="0" indent="0" algn="ctr" eaLnBrk="1" hangingPunct="1">
              <a:lnSpc>
                <a:spcPct val="90000"/>
              </a:lnSpc>
              <a:buFont typeface="Wingdings" pitchFamily="2" charset="2"/>
              <a:buNone/>
              <a:defRPr/>
            </a:pPr>
            <a:r>
              <a:rPr lang="en-US" sz="4000" dirty="0">
                <a:solidFill>
                  <a:schemeClr val="tx2"/>
                </a:solidFill>
              </a:rPr>
              <a:t>Diversity!</a:t>
            </a:r>
          </a:p>
          <a:p>
            <a:pPr marL="0" indent="0" eaLnBrk="1" hangingPunct="1">
              <a:lnSpc>
                <a:spcPct val="90000"/>
              </a:lnSpc>
              <a:buFont typeface="Wingdings" pitchFamily="2" charset="2"/>
              <a:buNone/>
              <a:defRPr/>
            </a:pPr>
            <a:r>
              <a:rPr lang="en-US" sz="2000" i="1" dirty="0"/>
              <a:t>  </a:t>
            </a:r>
          </a:p>
          <a:p>
            <a:pPr eaLnBrk="1" hangingPunct="1">
              <a:lnSpc>
                <a:spcPct val="90000"/>
              </a:lnSpc>
              <a:defRPr/>
            </a:pPr>
            <a:r>
              <a:rPr lang="en-US" i="1" dirty="0"/>
              <a:t>Anyone</a:t>
            </a:r>
            <a:r>
              <a:rPr lang="en-US" dirty="0"/>
              <a:t> – regardless of age, race, gender, color, national origin, or any other characteristic – can become an entrepreneur </a:t>
            </a:r>
            <a:r>
              <a:rPr lang="en-US" i="1" dirty="0"/>
              <a:t>(although not everyone should).  </a:t>
            </a:r>
          </a:p>
        </p:txBody>
      </p:sp>
      <p:sp>
        <p:nvSpPr>
          <p:cNvPr id="27653" name="Slide Number Placeholder 3"/>
          <p:cNvSpPr>
            <a:spLocks noGrp="1"/>
          </p:cNvSpPr>
          <p:nvPr>
            <p:ph type="sldNum" sz="quarter" idx="10"/>
          </p:nvPr>
        </p:nvSpPr>
        <p:spPr>
          <a:xfrm>
            <a:off x="8229600" y="6338888"/>
            <a:ext cx="884238" cy="476250"/>
          </a:xfrm>
          <a:noFill/>
        </p:spPr>
        <p:txBody>
          <a:bodyPr/>
          <a:lstStyle/>
          <a:p>
            <a:r>
              <a:rPr lang="en-US"/>
              <a:t>1 - </a:t>
            </a:r>
            <a:fld id="{32C467EC-74F6-46C9-BA18-C72926175D20}" type="slidenum">
              <a:rPr lang="en-US"/>
              <a:pPr/>
              <a:t>25</a:t>
            </a:fld>
            <a:endParaRPr lang="en-US"/>
          </a:p>
        </p:txBody>
      </p:sp>
    </p:spTree>
    <p:extLst>
      <p:ext uri="{BB962C8B-B14F-4D97-AF65-F5344CB8AC3E}">
        <p14:creationId xmlns:p14="http://schemas.microsoft.com/office/powerpoint/2010/main" val="33351814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wipe(left)">
                                      <p:cBhvr>
                                        <p:cTn id="7" dur="500"/>
                                        <p:tgtEl>
                                          <p:spTgt spid="409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3" end="3"/>
                                            </p:txEl>
                                          </p:spTgt>
                                        </p:tgtEl>
                                        <p:attrNameLst>
                                          <p:attrName>style.visibility</p:attrName>
                                        </p:attrNameLst>
                                      </p:cBhvr>
                                      <p:to>
                                        <p:strVal val="visible"/>
                                      </p:to>
                                    </p:set>
                                    <p:animEffect transition="in" filter="wipe(left)">
                                      <p:cBhvr>
                                        <p:cTn id="12"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dirty="0"/>
              <a:t> </a:t>
            </a:r>
          </a:p>
        </p:txBody>
      </p:sp>
      <p:sp>
        <p:nvSpPr>
          <p:cNvPr id="14338" name="Rectangle 2"/>
          <p:cNvSpPr>
            <a:spLocks noGrp="1" noRot="1" noChangeArrowheads="1"/>
          </p:cNvSpPr>
          <p:nvPr>
            <p:ph type="title"/>
          </p:nvPr>
        </p:nvSpPr>
        <p:spPr>
          <a:xfrm>
            <a:off x="1182688" y="352425"/>
            <a:ext cx="6858000" cy="779463"/>
          </a:xfrm>
        </p:spPr>
        <p:txBody>
          <a:bodyPr lIns="88900" tIns="46038" rIns="88900" bIns="46038">
            <a:normAutofit fontScale="90000"/>
          </a:bodyPr>
          <a:lstStyle/>
          <a:p>
            <a:pPr eaLnBrk="1" hangingPunct="1">
              <a:defRPr/>
            </a:pPr>
            <a:r>
              <a:rPr lang="en-US"/>
              <a:t>The Cultural Diversity of Entrepreneurship</a:t>
            </a:r>
          </a:p>
        </p:txBody>
      </p:sp>
      <p:sp>
        <p:nvSpPr>
          <p:cNvPr id="14339" name="Rectangle 3"/>
          <p:cNvSpPr>
            <a:spLocks noGrp="1" noChangeArrowheads="1"/>
          </p:cNvSpPr>
          <p:nvPr>
            <p:ph type="body" idx="1"/>
          </p:nvPr>
        </p:nvSpPr>
        <p:spPr>
          <a:xfrm>
            <a:off x="906463" y="2133600"/>
            <a:ext cx="7331075" cy="4211638"/>
          </a:xfrm>
        </p:spPr>
        <p:txBody>
          <a:bodyPr lIns="88900" tIns="46038" rIns="88900" bIns="46038"/>
          <a:lstStyle/>
          <a:p>
            <a:pPr eaLnBrk="1" hangingPunct="1">
              <a:spcBef>
                <a:spcPct val="60000"/>
              </a:spcBef>
              <a:defRPr/>
            </a:pPr>
            <a:r>
              <a:rPr lang="en-US" sz="3400" dirty="0"/>
              <a:t>Young entrepreneurs </a:t>
            </a:r>
          </a:p>
        </p:txBody>
      </p:sp>
      <p:pic>
        <p:nvPicPr>
          <p:cNvPr id="38917" name="Picture 5" descr="j0401036"/>
          <p:cNvPicPr>
            <a:picLocks noChangeAspect="1" noChangeArrowheads="1"/>
          </p:cNvPicPr>
          <p:nvPr/>
        </p:nvPicPr>
        <p:blipFill>
          <a:blip r:embed="rId3"/>
          <a:srcRect/>
          <a:stretch>
            <a:fillRect/>
          </a:stretch>
        </p:blipFill>
        <p:spPr bwMode="auto">
          <a:xfrm>
            <a:off x="5715000" y="3810000"/>
            <a:ext cx="2987675" cy="1990725"/>
          </a:xfrm>
          <a:prstGeom prst="rect">
            <a:avLst/>
          </a:prstGeom>
          <a:noFill/>
          <a:ln w="9525">
            <a:noFill/>
            <a:miter lim="800000"/>
            <a:headEnd/>
            <a:tailEnd/>
          </a:ln>
        </p:spPr>
      </p:pic>
      <p:sp>
        <p:nvSpPr>
          <p:cNvPr id="38918" name="Slide Number Placeholder 3"/>
          <p:cNvSpPr>
            <a:spLocks noGrp="1"/>
          </p:cNvSpPr>
          <p:nvPr>
            <p:ph type="sldNum" sz="quarter" idx="10"/>
          </p:nvPr>
        </p:nvSpPr>
        <p:spPr>
          <a:xfrm>
            <a:off x="8229600" y="6338888"/>
            <a:ext cx="884238" cy="476250"/>
          </a:xfrm>
          <a:noFill/>
        </p:spPr>
        <p:txBody>
          <a:bodyPr/>
          <a:lstStyle/>
          <a:p>
            <a:r>
              <a:rPr lang="en-US"/>
              <a:t>1 - </a:t>
            </a:r>
            <a:fld id="{12FE934E-4375-46EA-AACD-2825F37AB1E3}" type="slidenum">
              <a:rPr lang="en-US"/>
              <a:pPr/>
              <a:t>26</a:t>
            </a:fld>
            <a:endParaRPr 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533400" y="381000"/>
            <a:ext cx="8077200" cy="6140450"/>
          </a:xfrm>
          <a:prstGeom prst="rect">
            <a:avLst/>
          </a:prstGeom>
          <a:noFill/>
          <a:ln w="9525">
            <a:noFill/>
            <a:miter lim="800000"/>
            <a:headEnd/>
            <a:tailEnd/>
          </a:ln>
        </p:spPr>
      </p:pic>
      <p:pic>
        <p:nvPicPr>
          <p:cNvPr id="40963" name="Picture 3"/>
          <p:cNvPicPr>
            <a:picLocks noChangeAspect="1" noChangeArrowheads="1"/>
          </p:cNvPicPr>
          <p:nvPr/>
        </p:nvPicPr>
        <p:blipFill>
          <a:blip r:embed="rId3"/>
          <a:srcRect l="72650" b="64264"/>
          <a:stretch>
            <a:fillRect/>
          </a:stretch>
        </p:blipFill>
        <p:spPr bwMode="auto">
          <a:xfrm>
            <a:off x="6324600" y="457200"/>
            <a:ext cx="2209800" cy="1312863"/>
          </a:xfrm>
          <a:prstGeom prst="rect">
            <a:avLst/>
          </a:prstGeom>
          <a:noFill/>
          <a:ln w="9525">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dirty="0"/>
              <a:t> </a:t>
            </a:r>
          </a:p>
        </p:txBody>
      </p:sp>
      <p:sp>
        <p:nvSpPr>
          <p:cNvPr id="14338" name="Rectangle 2"/>
          <p:cNvSpPr>
            <a:spLocks noGrp="1" noRot="1" noChangeArrowheads="1"/>
          </p:cNvSpPr>
          <p:nvPr>
            <p:ph type="title"/>
          </p:nvPr>
        </p:nvSpPr>
        <p:spPr>
          <a:xfrm>
            <a:off x="1182688" y="352425"/>
            <a:ext cx="6858000" cy="779463"/>
          </a:xfrm>
        </p:spPr>
        <p:txBody>
          <a:bodyPr lIns="88900" tIns="46038" rIns="88900" bIns="46038">
            <a:normAutofit fontScale="90000"/>
          </a:bodyPr>
          <a:lstStyle/>
          <a:p>
            <a:pPr eaLnBrk="1" hangingPunct="1">
              <a:defRPr/>
            </a:pPr>
            <a:r>
              <a:rPr lang="en-US"/>
              <a:t>The Cultural Diversity of Entrepreneurship</a:t>
            </a:r>
          </a:p>
        </p:txBody>
      </p:sp>
      <p:sp>
        <p:nvSpPr>
          <p:cNvPr id="14339" name="Rectangle 3"/>
          <p:cNvSpPr>
            <a:spLocks noGrp="1" noChangeArrowheads="1"/>
          </p:cNvSpPr>
          <p:nvPr>
            <p:ph type="body" idx="1"/>
          </p:nvPr>
        </p:nvSpPr>
        <p:spPr>
          <a:xfrm>
            <a:off x="906463" y="2133600"/>
            <a:ext cx="7331075" cy="4211638"/>
          </a:xfrm>
        </p:spPr>
        <p:txBody>
          <a:bodyPr lIns="88900" tIns="46038" rIns="88900" bIns="46038"/>
          <a:lstStyle/>
          <a:p>
            <a:pPr eaLnBrk="1" hangingPunct="1">
              <a:lnSpc>
                <a:spcPct val="85000"/>
              </a:lnSpc>
              <a:spcBef>
                <a:spcPts val="1200"/>
              </a:spcBef>
              <a:defRPr/>
            </a:pPr>
            <a:r>
              <a:rPr lang="en-US" sz="3400" dirty="0"/>
              <a:t>Young entrepreneurs</a:t>
            </a:r>
          </a:p>
          <a:p>
            <a:pPr eaLnBrk="1" hangingPunct="1">
              <a:lnSpc>
                <a:spcPct val="85000"/>
              </a:lnSpc>
              <a:spcBef>
                <a:spcPts val="1200"/>
              </a:spcBef>
              <a:defRPr/>
            </a:pPr>
            <a:r>
              <a:rPr lang="en-US" sz="3400" dirty="0"/>
              <a:t>Women entrepreneurs</a:t>
            </a:r>
          </a:p>
        </p:txBody>
      </p:sp>
      <p:pic>
        <p:nvPicPr>
          <p:cNvPr id="41989" name="Picture 5" descr="j0401036"/>
          <p:cNvPicPr>
            <a:picLocks noChangeAspect="1" noChangeArrowheads="1"/>
          </p:cNvPicPr>
          <p:nvPr/>
        </p:nvPicPr>
        <p:blipFill>
          <a:blip r:embed="rId3"/>
          <a:srcRect/>
          <a:stretch>
            <a:fillRect/>
          </a:stretch>
        </p:blipFill>
        <p:spPr bwMode="auto">
          <a:xfrm>
            <a:off x="5715000" y="3810000"/>
            <a:ext cx="2987675" cy="1990725"/>
          </a:xfrm>
          <a:prstGeom prst="rect">
            <a:avLst/>
          </a:prstGeom>
          <a:noFill/>
          <a:ln w="9525">
            <a:noFill/>
            <a:miter lim="800000"/>
            <a:headEnd/>
            <a:tailEnd/>
          </a:ln>
        </p:spPr>
      </p:pic>
      <p:sp>
        <p:nvSpPr>
          <p:cNvPr id="41990" name="Text Box 8"/>
          <p:cNvSpPr txBox="1">
            <a:spLocks noChangeArrowheads="1"/>
          </p:cNvSpPr>
          <p:nvPr/>
        </p:nvSpPr>
        <p:spPr bwMode="auto">
          <a:xfrm>
            <a:off x="3733800" y="1447800"/>
            <a:ext cx="1295400" cy="304800"/>
          </a:xfrm>
          <a:prstGeom prst="rect">
            <a:avLst/>
          </a:prstGeom>
          <a:noFill/>
          <a:ln w="9525">
            <a:noFill/>
            <a:miter lim="800000"/>
            <a:headEnd/>
            <a:tailEnd/>
          </a:ln>
        </p:spPr>
        <p:txBody>
          <a:bodyPr>
            <a:spAutoFit/>
          </a:bodyPr>
          <a:lstStyle/>
          <a:p>
            <a:pPr algn="ctr" eaLnBrk="1" hangingPunct="1">
              <a:spcBef>
                <a:spcPct val="50000"/>
              </a:spcBef>
            </a:pPr>
            <a:r>
              <a:rPr lang="en-US" sz="1400" b="0">
                <a:latin typeface="Arial" charset="0"/>
              </a:rPr>
              <a:t>(continued)</a:t>
            </a:r>
          </a:p>
        </p:txBody>
      </p:sp>
      <p:sp>
        <p:nvSpPr>
          <p:cNvPr id="41991" name="Slide Number Placeholder 3"/>
          <p:cNvSpPr>
            <a:spLocks noGrp="1"/>
          </p:cNvSpPr>
          <p:nvPr>
            <p:ph type="sldNum" sz="quarter" idx="10"/>
          </p:nvPr>
        </p:nvSpPr>
        <p:spPr>
          <a:xfrm>
            <a:off x="8229600" y="6338888"/>
            <a:ext cx="884238" cy="476250"/>
          </a:xfrm>
          <a:noFill/>
        </p:spPr>
        <p:txBody>
          <a:bodyPr/>
          <a:lstStyle/>
          <a:p>
            <a:r>
              <a:rPr lang="en-US"/>
              <a:t>1 - </a:t>
            </a:r>
            <a:fld id="{7FE0773A-5424-4719-B1F0-9380CD4DCB60}" type="slidenum">
              <a:rPr lang="en-US"/>
              <a:pPr/>
              <a:t>28</a:t>
            </a:fld>
            <a:endParaRPr 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ext Box 10"/>
          <p:cNvSpPr txBox="1">
            <a:spLocks noChangeArrowheads="1"/>
          </p:cNvSpPr>
          <p:nvPr/>
        </p:nvSpPr>
        <p:spPr bwMode="auto">
          <a:xfrm>
            <a:off x="609600" y="533400"/>
            <a:ext cx="7924800" cy="5715000"/>
          </a:xfrm>
          <a:prstGeom prst="rect">
            <a:avLst/>
          </a:prstGeom>
          <a:solidFill>
            <a:schemeClr val="tx1"/>
          </a:solidFill>
          <a:ln w="9525">
            <a:noFill/>
            <a:miter lim="800000"/>
            <a:headEnd/>
            <a:tailEnd/>
          </a:ln>
        </p:spPr>
        <p:txBody>
          <a:bodyPr/>
          <a:lstStyle/>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p:txBody>
      </p:sp>
      <p:sp>
        <p:nvSpPr>
          <p:cNvPr id="6" name="Footer Placeholder 4"/>
          <p:cNvSpPr txBox="1">
            <a:spLocks noGrp="1"/>
          </p:cNvSpPr>
          <p:nvPr/>
        </p:nvSpPr>
        <p:spPr bwMode="auto">
          <a:xfrm>
            <a:off x="0" y="6381750"/>
            <a:ext cx="2971800" cy="476250"/>
          </a:xfrm>
          <a:prstGeom prst="rect">
            <a:avLst/>
          </a:prstGeom>
          <a:noFill/>
          <a:ln>
            <a:miter lim="800000"/>
            <a:headEnd/>
            <a:tailEnd/>
          </a:ln>
        </p:spPr>
        <p:txBody>
          <a:bodyPr anchor="b"/>
          <a:lstStyle/>
          <a:p>
            <a:pPr eaLnBrk="1" hangingPunct="1">
              <a:defRPr/>
            </a:pPr>
            <a:r>
              <a:rPr lang="en-US" sz="1000" b="0" dirty="0">
                <a:latin typeface="+mn-lt"/>
              </a:rPr>
              <a:t> </a:t>
            </a:r>
          </a:p>
        </p:txBody>
      </p:sp>
      <p:pic>
        <p:nvPicPr>
          <p:cNvPr id="44036" name="Picture 7"/>
          <p:cNvPicPr>
            <a:picLocks noChangeAspect="1" noChangeArrowheads="1"/>
          </p:cNvPicPr>
          <p:nvPr/>
        </p:nvPicPr>
        <p:blipFill>
          <a:blip r:embed="rId3"/>
          <a:srcRect/>
          <a:stretch>
            <a:fillRect/>
          </a:stretch>
        </p:blipFill>
        <p:spPr bwMode="auto">
          <a:xfrm>
            <a:off x="1371600" y="533400"/>
            <a:ext cx="7162800" cy="5715000"/>
          </a:xfrm>
          <a:prstGeom prst="rect">
            <a:avLst/>
          </a:prstGeom>
          <a:noFill/>
          <a:ln w="9525">
            <a:noFill/>
            <a:miter lim="800000"/>
            <a:headEnd/>
            <a:tailEnd/>
          </a:ln>
        </p:spPr>
      </p:pic>
      <p:sp>
        <p:nvSpPr>
          <p:cNvPr id="44037" name="Text Box 9"/>
          <p:cNvSpPr txBox="1">
            <a:spLocks noChangeArrowheads="1"/>
          </p:cNvSpPr>
          <p:nvPr/>
        </p:nvSpPr>
        <p:spPr bwMode="auto">
          <a:xfrm>
            <a:off x="609600" y="5287963"/>
            <a:ext cx="4343400" cy="960437"/>
          </a:xfrm>
          <a:prstGeom prst="rect">
            <a:avLst/>
          </a:prstGeom>
          <a:solidFill>
            <a:schemeClr val="tx1"/>
          </a:solidFill>
          <a:ln w="12700">
            <a:noFill/>
            <a:miter lim="800000"/>
            <a:headEnd/>
            <a:tailEnd/>
          </a:ln>
        </p:spPr>
        <p:txBody>
          <a:bodyPr>
            <a:spAutoFit/>
          </a:bodyPr>
          <a:lstStyle/>
          <a:p>
            <a:pPr>
              <a:spcBef>
                <a:spcPct val="50000"/>
              </a:spcBef>
            </a:pPr>
            <a:r>
              <a:rPr lang="en-US" sz="600">
                <a:solidFill>
                  <a:schemeClr val="accent1"/>
                </a:solidFill>
                <a:latin typeface="Arial" charset="0"/>
              </a:rPr>
              <a:t>  </a:t>
            </a:r>
          </a:p>
          <a:p>
            <a:pPr>
              <a:spcBef>
                <a:spcPct val="50000"/>
              </a:spcBef>
            </a:pPr>
            <a:r>
              <a:rPr lang="en-US" sz="1400">
                <a:solidFill>
                  <a:schemeClr val="accent1"/>
                </a:solidFill>
                <a:latin typeface="Arial" charset="0"/>
              </a:rPr>
              <a:t>    FIGURE 1.4</a:t>
            </a:r>
            <a:r>
              <a:rPr lang="en-US" sz="1400" b="0">
                <a:latin typeface="Arial" charset="0"/>
              </a:rPr>
              <a:t>   </a:t>
            </a:r>
            <a:r>
              <a:rPr lang="en-US" sz="1400">
                <a:solidFill>
                  <a:schemeClr val="bg2"/>
                </a:solidFill>
                <a:latin typeface="Arial" charset="0"/>
              </a:rPr>
              <a:t>Why Women Start Businesses </a:t>
            </a:r>
          </a:p>
          <a:p>
            <a:pPr>
              <a:spcBef>
                <a:spcPct val="50000"/>
              </a:spcBef>
            </a:pPr>
            <a:r>
              <a:rPr lang="en-US" sz="1400" b="0" i="1">
                <a:solidFill>
                  <a:schemeClr val="bg2"/>
                </a:solidFill>
              </a:rPr>
              <a:t>     Source:</a:t>
            </a:r>
            <a:r>
              <a:rPr lang="en-US" sz="1400" b="0">
                <a:solidFill>
                  <a:schemeClr val="bg2"/>
                </a:solidFill>
              </a:rPr>
              <a:t> U.S. Small Business Administration, 2007.  </a:t>
            </a:r>
          </a:p>
          <a:p>
            <a:pPr>
              <a:spcBef>
                <a:spcPct val="50000"/>
              </a:spcBef>
            </a:pPr>
            <a:r>
              <a:rPr lang="en-US" sz="600" b="0">
                <a:solidFill>
                  <a:schemeClr val="bg2"/>
                </a:solidFill>
              </a:rPr>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a:t>Learning Curves</a:t>
            </a:r>
            <a:endParaRPr lang="en-US" dirty="0"/>
          </a:p>
        </p:txBody>
      </p:sp>
      <p:graphicFrame>
        <p:nvGraphicFramePr>
          <p:cNvPr id="6" name="Table 5"/>
          <p:cNvGraphicFramePr>
            <a:graphicFrameLocks noGrp="1"/>
          </p:cNvGraphicFramePr>
          <p:nvPr/>
        </p:nvGraphicFramePr>
        <p:xfrm>
          <a:off x="0" y="609600"/>
          <a:ext cx="9144000" cy="5939028"/>
        </p:xfrm>
        <a:graphic>
          <a:graphicData uri="http://schemas.openxmlformats.org/drawingml/2006/table">
            <a:tbl>
              <a:tblPr/>
              <a:tblGrid>
                <a:gridCol w="7924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313267">
                <a:tc>
                  <a:txBody>
                    <a:bodyPr/>
                    <a:lstStyle/>
                    <a:p>
                      <a:pPr marL="0" marR="0">
                        <a:lnSpc>
                          <a:spcPct val="115000"/>
                        </a:lnSpc>
                        <a:spcBef>
                          <a:spcPts val="0"/>
                        </a:spcBef>
                        <a:spcAft>
                          <a:spcPts val="0"/>
                        </a:spcAft>
                      </a:pPr>
                      <a:r>
                        <a:rPr lang="en-US" sz="2000" dirty="0">
                          <a:latin typeface="Calibri"/>
                          <a:ea typeface="Calibri"/>
                          <a:cs typeface="Times New Roman"/>
                        </a:rPr>
                        <a:t>The Foundations of Entrepreneurship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Week-1,2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3267">
                <a:tc>
                  <a:txBody>
                    <a:bodyPr/>
                    <a:lstStyle/>
                    <a:p>
                      <a:pPr marL="0" marR="0">
                        <a:lnSpc>
                          <a:spcPct val="115000"/>
                        </a:lnSpc>
                        <a:spcBef>
                          <a:spcPts val="0"/>
                        </a:spcBef>
                        <a:spcAft>
                          <a:spcPts val="0"/>
                        </a:spcAft>
                      </a:pPr>
                      <a:r>
                        <a:rPr lang="en-US" sz="2000">
                          <a:latin typeface="Calibri"/>
                          <a:ea typeface="Calibri"/>
                          <a:cs typeface="Times New Roman"/>
                        </a:rPr>
                        <a:t>Inside the Entrepreneurial Mind: From Ideas to Reality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Week-3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3267">
                <a:tc>
                  <a:txBody>
                    <a:bodyPr/>
                    <a:lstStyle/>
                    <a:p>
                      <a:pPr marL="0" marR="0">
                        <a:lnSpc>
                          <a:spcPct val="115000"/>
                        </a:lnSpc>
                        <a:spcBef>
                          <a:spcPts val="0"/>
                        </a:spcBef>
                        <a:spcAft>
                          <a:spcPts val="0"/>
                        </a:spcAft>
                      </a:pPr>
                      <a:r>
                        <a:rPr lang="en-US" sz="2000">
                          <a:latin typeface="Calibri"/>
                          <a:ea typeface="Calibri"/>
                          <a:cs typeface="Times New Roman"/>
                        </a:rPr>
                        <a:t>Designing a Competitive Business Model and Building a Solid Strategic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Week-4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3267">
                <a:tc>
                  <a:txBody>
                    <a:bodyPr/>
                    <a:lstStyle/>
                    <a:p>
                      <a:pPr marL="0" marR="0">
                        <a:lnSpc>
                          <a:spcPct val="115000"/>
                        </a:lnSpc>
                        <a:spcBef>
                          <a:spcPts val="0"/>
                        </a:spcBef>
                        <a:spcAft>
                          <a:spcPts val="0"/>
                        </a:spcAft>
                      </a:pPr>
                      <a:r>
                        <a:rPr lang="en-US" sz="2000" dirty="0">
                          <a:latin typeface="Calibri"/>
                          <a:ea typeface="Calibri"/>
                          <a:cs typeface="Times New Roman"/>
                        </a:rPr>
                        <a:t>Conducting a Feasibility Analysis and Crafting a Winning Business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Week-5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3267">
                <a:tc>
                  <a:txBody>
                    <a:bodyPr/>
                    <a:lstStyle/>
                    <a:p>
                      <a:pPr marL="0" marR="0">
                        <a:lnSpc>
                          <a:spcPct val="115000"/>
                        </a:lnSpc>
                        <a:spcBef>
                          <a:spcPts val="0"/>
                        </a:spcBef>
                        <a:spcAft>
                          <a:spcPts val="0"/>
                        </a:spcAft>
                      </a:pPr>
                      <a:r>
                        <a:rPr lang="en-US" sz="2000">
                          <a:latin typeface="Calibri"/>
                          <a:ea typeface="Calibri"/>
                          <a:cs typeface="Times New Roman"/>
                        </a:rPr>
                        <a:t>Forms of Business Ownership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Week-6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3267">
                <a:tc>
                  <a:txBody>
                    <a:bodyPr/>
                    <a:lstStyle/>
                    <a:p>
                      <a:pPr marL="0" marR="0">
                        <a:lnSpc>
                          <a:spcPct val="115000"/>
                        </a:lnSpc>
                        <a:spcBef>
                          <a:spcPts val="0"/>
                        </a:spcBef>
                        <a:spcAft>
                          <a:spcPts val="0"/>
                        </a:spcAft>
                      </a:pPr>
                      <a:r>
                        <a:rPr lang="en-US" sz="2000">
                          <a:latin typeface="Calibri"/>
                          <a:ea typeface="Calibri"/>
                          <a:cs typeface="Times New Roman"/>
                        </a:rPr>
                        <a:t>Franchising and the Entrepreneur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Week-6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3267">
                <a:tc>
                  <a:txBody>
                    <a:bodyPr/>
                    <a:lstStyle/>
                    <a:p>
                      <a:pPr marL="0" marR="0">
                        <a:lnSpc>
                          <a:spcPct val="115000"/>
                        </a:lnSpc>
                        <a:spcBef>
                          <a:spcPts val="0"/>
                        </a:spcBef>
                        <a:spcAft>
                          <a:spcPts val="0"/>
                        </a:spcAft>
                      </a:pPr>
                      <a:r>
                        <a:rPr lang="en-US" sz="2000">
                          <a:latin typeface="Calibri"/>
                          <a:ea typeface="Calibri"/>
                          <a:cs typeface="Times New Roman"/>
                        </a:rPr>
                        <a:t>PPT- Business Idea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2000">
                          <a:latin typeface="Calibri"/>
                          <a:ea typeface="Calibri"/>
                          <a:cs typeface="Times New Roman"/>
                        </a:rPr>
                        <a:t>Week-7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3267">
                <a:tc>
                  <a:txBody>
                    <a:bodyPr/>
                    <a:lstStyle/>
                    <a:p>
                      <a:pPr marL="0" marR="0">
                        <a:lnSpc>
                          <a:spcPct val="115000"/>
                        </a:lnSpc>
                        <a:spcBef>
                          <a:spcPts val="0"/>
                        </a:spcBef>
                        <a:spcAft>
                          <a:spcPts val="0"/>
                        </a:spcAft>
                      </a:pPr>
                      <a:r>
                        <a:rPr lang="en-US" sz="2000">
                          <a:latin typeface="Calibri"/>
                          <a:ea typeface="Calibri"/>
                          <a:cs typeface="Times New Roman"/>
                        </a:rPr>
                        <a:t>PPT-Case Study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7"/>
                  </a:ext>
                </a:extLst>
              </a:tr>
              <a:tr h="313267">
                <a:tc>
                  <a:txBody>
                    <a:bodyPr/>
                    <a:lstStyle/>
                    <a:p>
                      <a:pPr marL="0" marR="0">
                        <a:lnSpc>
                          <a:spcPct val="115000"/>
                        </a:lnSpc>
                        <a:spcBef>
                          <a:spcPts val="0"/>
                        </a:spcBef>
                        <a:spcAft>
                          <a:spcPts val="0"/>
                        </a:spcAft>
                      </a:pPr>
                      <a:r>
                        <a:rPr lang="en-US" sz="2000" b="1">
                          <a:latin typeface="Calibri"/>
                          <a:ea typeface="Calibri"/>
                          <a:cs typeface="Times New Roman"/>
                        </a:rPr>
                        <a:t>Mid Term Exams</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Week-8</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3267">
                <a:tc>
                  <a:txBody>
                    <a:bodyPr/>
                    <a:lstStyle/>
                    <a:p>
                      <a:pPr marL="0" marR="0">
                        <a:lnSpc>
                          <a:spcPct val="115000"/>
                        </a:lnSpc>
                        <a:spcBef>
                          <a:spcPts val="0"/>
                        </a:spcBef>
                        <a:spcAft>
                          <a:spcPts val="0"/>
                        </a:spcAft>
                      </a:pPr>
                      <a:r>
                        <a:rPr lang="en-US" sz="2000">
                          <a:latin typeface="Calibri"/>
                          <a:ea typeface="Calibri"/>
                          <a:cs typeface="Times New Roman"/>
                        </a:rPr>
                        <a:t>Buying an Existing Business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Week-9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3267">
                <a:tc>
                  <a:txBody>
                    <a:bodyPr/>
                    <a:lstStyle/>
                    <a:p>
                      <a:pPr marL="0" marR="0">
                        <a:lnSpc>
                          <a:spcPct val="115000"/>
                        </a:lnSpc>
                        <a:spcBef>
                          <a:spcPts val="0"/>
                        </a:spcBef>
                        <a:spcAft>
                          <a:spcPts val="0"/>
                        </a:spcAft>
                      </a:pPr>
                      <a:r>
                        <a:rPr lang="en-US" sz="2000">
                          <a:latin typeface="Calibri"/>
                          <a:ea typeface="Calibri"/>
                          <a:cs typeface="Times New Roman"/>
                        </a:rPr>
                        <a:t>Building a Powerful Marketing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libri"/>
                          <a:ea typeface="Calibri"/>
                          <a:cs typeface="Times New Roman"/>
                        </a:rPr>
                        <a:t>Week-10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3267">
                <a:tc>
                  <a:txBody>
                    <a:bodyPr/>
                    <a:lstStyle/>
                    <a:p>
                      <a:pPr marL="0" marR="0">
                        <a:lnSpc>
                          <a:spcPct val="115000"/>
                        </a:lnSpc>
                        <a:spcBef>
                          <a:spcPts val="0"/>
                        </a:spcBef>
                        <a:spcAft>
                          <a:spcPts val="0"/>
                        </a:spcAft>
                      </a:pPr>
                      <a:r>
                        <a:rPr lang="en-US" sz="2000">
                          <a:latin typeface="Calibri"/>
                          <a:ea typeface="Calibri"/>
                          <a:cs typeface="Times New Roman"/>
                        </a:rPr>
                        <a:t>E-Commerce and the Entrepreneur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Calibri"/>
                          <a:cs typeface="Times New Roman"/>
                        </a:rPr>
                        <a:t>Week-11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326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a:latin typeface="+mn-lt"/>
                          <a:ea typeface="Calibri"/>
                          <a:cs typeface="Times New Roman"/>
                        </a:rPr>
                        <a:t>PPT-Case Study/Business </a:t>
                      </a:r>
                      <a:r>
                        <a:rPr lang="en-US" sz="2000" dirty="0" err="1">
                          <a:latin typeface="+mn-lt"/>
                          <a:ea typeface="Calibri"/>
                          <a:cs typeface="Times New Roman"/>
                        </a:rPr>
                        <a:t>Paln</a:t>
                      </a:r>
                      <a:endParaRPr lang="en-US"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Calibri"/>
                          <a:cs typeface="Times New Roman"/>
                        </a:rPr>
                        <a:t>Week-12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13267">
                <a:tc>
                  <a:txBody>
                    <a:bodyPr/>
                    <a:lstStyle/>
                    <a:p>
                      <a:pPr marL="0" marR="0">
                        <a:lnSpc>
                          <a:spcPct val="115000"/>
                        </a:lnSpc>
                        <a:spcBef>
                          <a:spcPts val="0"/>
                        </a:spcBef>
                        <a:spcAft>
                          <a:spcPts val="0"/>
                        </a:spcAft>
                      </a:pPr>
                      <a:r>
                        <a:rPr lang="en-US" sz="2000">
                          <a:latin typeface="Calibri"/>
                          <a:ea typeface="Calibri"/>
                          <a:cs typeface="Times New Roman"/>
                        </a:rPr>
                        <a:t>Business Idea Exhibition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Calibri"/>
                          <a:cs typeface="Times New Roman"/>
                        </a:rPr>
                        <a:t>Week-13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13267">
                <a:tc>
                  <a:txBody>
                    <a:bodyPr/>
                    <a:lstStyle/>
                    <a:p>
                      <a:pPr marL="0" marR="0">
                        <a:lnSpc>
                          <a:spcPct val="115000"/>
                        </a:lnSpc>
                        <a:spcBef>
                          <a:spcPts val="0"/>
                        </a:spcBef>
                        <a:spcAft>
                          <a:spcPts val="0"/>
                        </a:spcAft>
                      </a:pPr>
                      <a:r>
                        <a:rPr lang="en-US" sz="2000">
                          <a:latin typeface="Calibri"/>
                          <a:ea typeface="Calibri"/>
                          <a:cs typeface="Times New Roman"/>
                        </a:rPr>
                        <a:t>Putting the Business Plan to Work: Sources of Funds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Calibri"/>
                          <a:cs typeface="Times New Roman"/>
                        </a:rPr>
                        <a:t>Week-14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13267">
                <a:tc>
                  <a:txBody>
                    <a:bodyPr/>
                    <a:lstStyle/>
                    <a:p>
                      <a:pPr marL="0" marR="0">
                        <a:lnSpc>
                          <a:spcPct val="115000"/>
                        </a:lnSpc>
                        <a:spcBef>
                          <a:spcPts val="0"/>
                        </a:spcBef>
                        <a:spcAft>
                          <a:spcPts val="0"/>
                        </a:spcAft>
                      </a:pPr>
                      <a:r>
                        <a:rPr lang="en-US" sz="2000">
                          <a:latin typeface="Calibri"/>
                          <a:ea typeface="Calibri"/>
                          <a:cs typeface="Times New Roman"/>
                        </a:rPr>
                        <a:t>Choosing the Right Location and Layout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Calibri"/>
                          <a:cs typeface="Times New Roman"/>
                        </a:rPr>
                        <a:t>Week-15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13267">
                <a:tc>
                  <a:txBody>
                    <a:bodyPr/>
                    <a:lstStyle/>
                    <a:p>
                      <a:pPr marL="0" marR="0">
                        <a:lnSpc>
                          <a:spcPct val="115000"/>
                        </a:lnSpc>
                        <a:spcBef>
                          <a:spcPts val="0"/>
                        </a:spcBef>
                        <a:spcAft>
                          <a:spcPts val="0"/>
                        </a:spcAft>
                      </a:pPr>
                      <a:r>
                        <a:rPr lang="en-US" sz="2000">
                          <a:latin typeface="Calibri"/>
                          <a:ea typeface="Calibri"/>
                          <a:cs typeface="Times New Roman"/>
                        </a:rPr>
                        <a:t>Global Aspects of Entrepreneurship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latin typeface="+mn-lt"/>
                          <a:ea typeface="Calibri"/>
                          <a:cs typeface="Times New Roman"/>
                        </a:rPr>
                        <a:t>Week-16</a:t>
                      </a:r>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13267">
                <a:tc>
                  <a:txBody>
                    <a:bodyPr/>
                    <a:lstStyle/>
                    <a:p>
                      <a:pPr marL="0" marR="0">
                        <a:lnSpc>
                          <a:spcPct val="115000"/>
                        </a:lnSpc>
                        <a:spcBef>
                          <a:spcPts val="0"/>
                        </a:spcBef>
                        <a:spcAft>
                          <a:spcPts val="0"/>
                        </a:spcAft>
                      </a:pPr>
                      <a:r>
                        <a:rPr lang="en-US" sz="2000" b="1" dirty="0">
                          <a:latin typeface="Calibri"/>
                          <a:ea typeface="Calibri"/>
                          <a:cs typeface="Times New Roman"/>
                        </a:rPr>
                        <a:t>Final Exams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Calibri"/>
                          <a:ea typeface="Calibri"/>
                          <a:cs typeface="Times New Roman"/>
                        </a:rPr>
                        <a:t>Week-17</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dirty="0"/>
              <a:t> </a:t>
            </a:r>
          </a:p>
        </p:txBody>
      </p:sp>
      <p:sp>
        <p:nvSpPr>
          <p:cNvPr id="66562" name="Rectangle 2"/>
          <p:cNvSpPr>
            <a:spLocks noGrp="1" noRot="1" noChangeArrowheads="1"/>
          </p:cNvSpPr>
          <p:nvPr>
            <p:ph type="title"/>
          </p:nvPr>
        </p:nvSpPr>
        <p:spPr>
          <a:xfrm>
            <a:off x="1182688" y="352425"/>
            <a:ext cx="6858000" cy="779463"/>
          </a:xfrm>
        </p:spPr>
        <p:txBody>
          <a:bodyPr lIns="88900" tIns="46038" rIns="88900" bIns="46038">
            <a:normAutofit fontScale="90000"/>
          </a:bodyPr>
          <a:lstStyle/>
          <a:p>
            <a:pPr eaLnBrk="1" hangingPunct="1">
              <a:defRPr/>
            </a:pPr>
            <a:r>
              <a:rPr lang="en-US"/>
              <a:t>The Cultural Diversity of Entrepreneurship</a:t>
            </a:r>
          </a:p>
        </p:txBody>
      </p:sp>
      <p:sp>
        <p:nvSpPr>
          <p:cNvPr id="66563" name="Rectangle 3"/>
          <p:cNvSpPr>
            <a:spLocks noGrp="1" noChangeArrowheads="1"/>
          </p:cNvSpPr>
          <p:nvPr>
            <p:ph type="body" idx="1"/>
          </p:nvPr>
        </p:nvSpPr>
        <p:spPr>
          <a:xfrm>
            <a:off x="906463" y="2057400"/>
            <a:ext cx="7331075" cy="3886200"/>
          </a:xfrm>
        </p:spPr>
        <p:txBody>
          <a:bodyPr lIns="88900" tIns="46038" rIns="88900" bIns="46038"/>
          <a:lstStyle/>
          <a:p>
            <a:pPr eaLnBrk="1" hangingPunct="1">
              <a:lnSpc>
                <a:spcPct val="85000"/>
              </a:lnSpc>
              <a:spcBef>
                <a:spcPts val="1200"/>
              </a:spcBef>
              <a:defRPr/>
            </a:pPr>
            <a:r>
              <a:rPr lang="en-US" sz="3400" dirty="0"/>
              <a:t>Young entrepreneurs</a:t>
            </a:r>
          </a:p>
          <a:p>
            <a:pPr eaLnBrk="1" hangingPunct="1">
              <a:lnSpc>
                <a:spcPct val="85000"/>
              </a:lnSpc>
              <a:spcBef>
                <a:spcPts val="1200"/>
              </a:spcBef>
              <a:defRPr/>
            </a:pPr>
            <a:r>
              <a:rPr lang="en-US" sz="3400" dirty="0"/>
              <a:t>Women entrepreneurs</a:t>
            </a:r>
          </a:p>
          <a:p>
            <a:pPr eaLnBrk="1" hangingPunct="1">
              <a:lnSpc>
                <a:spcPct val="85000"/>
              </a:lnSpc>
              <a:spcBef>
                <a:spcPts val="1200"/>
              </a:spcBef>
              <a:defRPr/>
            </a:pPr>
            <a:r>
              <a:rPr lang="en-US" sz="3400" dirty="0"/>
              <a:t>Minority-owned enterprises</a:t>
            </a:r>
          </a:p>
          <a:p>
            <a:pPr eaLnBrk="1" hangingPunct="1">
              <a:lnSpc>
                <a:spcPct val="85000"/>
              </a:lnSpc>
              <a:spcBef>
                <a:spcPts val="1200"/>
              </a:spcBef>
              <a:defRPr/>
            </a:pPr>
            <a:r>
              <a:rPr lang="en-US" sz="3400" dirty="0"/>
              <a:t>Immigrant entrepreneurs</a:t>
            </a:r>
          </a:p>
          <a:p>
            <a:pPr eaLnBrk="1" hangingPunct="1">
              <a:lnSpc>
                <a:spcPct val="85000"/>
              </a:lnSpc>
              <a:spcBef>
                <a:spcPts val="1200"/>
              </a:spcBef>
              <a:defRPr/>
            </a:pPr>
            <a:r>
              <a:rPr lang="en-US" sz="3400" dirty="0"/>
              <a:t>Part-time entrepreneurs</a:t>
            </a:r>
          </a:p>
        </p:txBody>
      </p:sp>
      <p:pic>
        <p:nvPicPr>
          <p:cNvPr id="46085" name="Picture 4" descr="j0401036"/>
          <p:cNvPicPr>
            <a:picLocks noChangeAspect="1" noChangeArrowheads="1"/>
          </p:cNvPicPr>
          <p:nvPr/>
        </p:nvPicPr>
        <p:blipFill>
          <a:blip r:embed="rId3"/>
          <a:srcRect/>
          <a:stretch>
            <a:fillRect/>
          </a:stretch>
        </p:blipFill>
        <p:spPr bwMode="auto">
          <a:xfrm>
            <a:off x="6705600" y="4419600"/>
            <a:ext cx="1905000" cy="1268413"/>
          </a:xfrm>
          <a:prstGeom prst="rect">
            <a:avLst/>
          </a:prstGeom>
          <a:noFill/>
          <a:ln w="9525">
            <a:noFill/>
            <a:miter lim="800000"/>
            <a:headEnd/>
            <a:tailEnd/>
          </a:ln>
        </p:spPr>
      </p:pic>
      <p:sp>
        <p:nvSpPr>
          <p:cNvPr id="46086" name="Text Box 8"/>
          <p:cNvSpPr txBox="1">
            <a:spLocks noChangeArrowheads="1"/>
          </p:cNvSpPr>
          <p:nvPr/>
        </p:nvSpPr>
        <p:spPr bwMode="auto">
          <a:xfrm>
            <a:off x="3733800" y="1447800"/>
            <a:ext cx="1295400" cy="304800"/>
          </a:xfrm>
          <a:prstGeom prst="rect">
            <a:avLst/>
          </a:prstGeom>
          <a:noFill/>
          <a:ln w="9525">
            <a:noFill/>
            <a:miter lim="800000"/>
            <a:headEnd/>
            <a:tailEnd/>
          </a:ln>
        </p:spPr>
        <p:txBody>
          <a:bodyPr>
            <a:spAutoFit/>
          </a:bodyPr>
          <a:lstStyle/>
          <a:p>
            <a:pPr algn="ctr" eaLnBrk="1" hangingPunct="1">
              <a:spcBef>
                <a:spcPct val="50000"/>
              </a:spcBef>
            </a:pPr>
            <a:r>
              <a:rPr lang="en-US" sz="1400" b="0">
                <a:latin typeface="Arial" charset="0"/>
              </a:rPr>
              <a:t>(continued)</a:t>
            </a:r>
          </a:p>
        </p:txBody>
      </p:sp>
      <p:sp>
        <p:nvSpPr>
          <p:cNvPr id="46087" name="Slide Number Placeholder 3"/>
          <p:cNvSpPr>
            <a:spLocks noGrp="1"/>
          </p:cNvSpPr>
          <p:nvPr>
            <p:ph type="sldNum" sz="quarter" idx="10"/>
          </p:nvPr>
        </p:nvSpPr>
        <p:spPr>
          <a:xfrm>
            <a:off x="8229600" y="6338888"/>
            <a:ext cx="884238" cy="476250"/>
          </a:xfrm>
          <a:noFill/>
        </p:spPr>
        <p:txBody>
          <a:bodyPr/>
          <a:lstStyle/>
          <a:p>
            <a:r>
              <a:rPr lang="en-US"/>
              <a:t>1 - </a:t>
            </a:r>
            <a:fld id="{AA1162B6-4B92-4242-8901-26E25B0CE174}" type="slidenum">
              <a:rPr lang="en-US"/>
              <a:pPr/>
              <a:t>30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6563">
                                            <p:txEl>
                                              <p:pRg st="3" end="3"/>
                                            </p:txEl>
                                          </p:spTgt>
                                        </p:tgtEl>
                                        <p:attrNameLst>
                                          <p:attrName>style.visibility</p:attrName>
                                        </p:attrNameLst>
                                      </p:cBhvr>
                                      <p:to>
                                        <p:strVal val="visible"/>
                                      </p:to>
                                    </p:set>
                                    <p:animEffect transition="in" filter="wipe(left)">
                                      <p:cBhvr>
                                        <p:cTn id="7" dur="500"/>
                                        <p:tgtEl>
                                          <p:spTgt spid="6656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6563">
                                            <p:txEl>
                                              <p:pRg st="4" end="4"/>
                                            </p:txEl>
                                          </p:spTgt>
                                        </p:tgtEl>
                                        <p:attrNameLst>
                                          <p:attrName>style.visibility</p:attrName>
                                        </p:attrNameLst>
                                      </p:cBhvr>
                                      <p:to>
                                        <p:strVal val="visible"/>
                                      </p:to>
                                    </p:set>
                                    <p:animEffect transition="in" filter="wipe(left)">
                                      <p:cBhvr>
                                        <p:cTn id="12" dur="500"/>
                                        <p:tgtEl>
                                          <p:spTgt spid="66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dirty="0"/>
              <a:t> </a:t>
            </a:r>
          </a:p>
        </p:txBody>
      </p:sp>
      <p:sp>
        <p:nvSpPr>
          <p:cNvPr id="52226" name="Rectangle 2"/>
          <p:cNvSpPr>
            <a:spLocks noGrp="1" noRot="1" noChangeArrowheads="1"/>
          </p:cNvSpPr>
          <p:nvPr>
            <p:ph type="title"/>
          </p:nvPr>
        </p:nvSpPr>
        <p:spPr>
          <a:xfrm>
            <a:off x="1182688" y="352425"/>
            <a:ext cx="6858000" cy="779463"/>
          </a:xfrm>
        </p:spPr>
        <p:txBody>
          <a:bodyPr lIns="88900" tIns="46038" rIns="88900" bIns="46038">
            <a:normAutofit fontScale="90000"/>
          </a:bodyPr>
          <a:lstStyle/>
          <a:p>
            <a:pPr eaLnBrk="1" hangingPunct="1">
              <a:defRPr/>
            </a:pPr>
            <a:r>
              <a:rPr lang="en-US"/>
              <a:t>The Cultural Diversity of Entrepreneurship</a:t>
            </a:r>
          </a:p>
        </p:txBody>
      </p:sp>
      <p:sp>
        <p:nvSpPr>
          <p:cNvPr id="52227" name="Rectangle 3"/>
          <p:cNvSpPr>
            <a:spLocks noGrp="1" noChangeArrowheads="1"/>
          </p:cNvSpPr>
          <p:nvPr>
            <p:ph type="body" idx="1"/>
          </p:nvPr>
        </p:nvSpPr>
        <p:spPr>
          <a:xfrm>
            <a:off x="76200" y="1905000"/>
            <a:ext cx="7331075" cy="4211638"/>
          </a:xfrm>
        </p:spPr>
        <p:txBody>
          <a:bodyPr lIns="88900" tIns="46038" rIns="88900" bIns="46038"/>
          <a:lstStyle/>
          <a:p>
            <a:pPr eaLnBrk="1" hangingPunct="1">
              <a:lnSpc>
                <a:spcPct val="85000"/>
              </a:lnSpc>
              <a:spcBef>
                <a:spcPts val="1200"/>
              </a:spcBef>
              <a:defRPr/>
            </a:pPr>
            <a:r>
              <a:rPr lang="en-US" sz="3400" dirty="0"/>
              <a:t>Home-based businesses</a:t>
            </a:r>
          </a:p>
          <a:p>
            <a:pPr eaLnBrk="1" hangingPunct="1">
              <a:lnSpc>
                <a:spcPct val="85000"/>
              </a:lnSpc>
              <a:spcBef>
                <a:spcPts val="1200"/>
              </a:spcBef>
              <a:defRPr/>
            </a:pPr>
            <a:r>
              <a:rPr lang="en-US" sz="3400" dirty="0"/>
              <a:t>Family businesses</a:t>
            </a:r>
          </a:p>
          <a:p>
            <a:pPr eaLnBrk="1" hangingPunct="1">
              <a:lnSpc>
                <a:spcPct val="85000"/>
              </a:lnSpc>
              <a:spcBef>
                <a:spcPts val="1200"/>
              </a:spcBef>
              <a:defRPr/>
            </a:pPr>
            <a:r>
              <a:rPr lang="en-US" sz="3400" dirty="0" err="1"/>
              <a:t>Copreneurs</a:t>
            </a:r>
            <a:r>
              <a:rPr lang="en-US" sz="3400" dirty="0"/>
              <a:t>*</a:t>
            </a:r>
          </a:p>
          <a:p>
            <a:pPr eaLnBrk="1" hangingPunct="1">
              <a:lnSpc>
                <a:spcPct val="85000"/>
              </a:lnSpc>
              <a:spcBef>
                <a:spcPts val="1200"/>
              </a:spcBef>
              <a:defRPr/>
            </a:pPr>
            <a:r>
              <a:rPr lang="en-US" sz="3400" dirty="0"/>
              <a:t>Corporate castoffs </a:t>
            </a:r>
          </a:p>
          <a:p>
            <a:pPr eaLnBrk="1" hangingPunct="1">
              <a:lnSpc>
                <a:spcPct val="85000"/>
              </a:lnSpc>
              <a:spcBef>
                <a:spcPts val="1200"/>
              </a:spcBef>
              <a:defRPr/>
            </a:pPr>
            <a:r>
              <a:rPr lang="en-US" sz="3400" dirty="0"/>
              <a:t>Corporate dropouts</a:t>
            </a:r>
          </a:p>
          <a:p>
            <a:pPr eaLnBrk="1" hangingPunct="1">
              <a:lnSpc>
                <a:spcPct val="85000"/>
              </a:lnSpc>
              <a:spcBef>
                <a:spcPts val="1200"/>
              </a:spcBef>
              <a:defRPr/>
            </a:pPr>
            <a:r>
              <a:rPr lang="en-US" sz="3400" dirty="0"/>
              <a:t>Social entrepreneurs</a:t>
            </a:r>
          </a:p>
          <a:p>
            <a:pPr eaLnBrk="1" hangingPunct="1">
              <a:lnSpc>
                <a:spcPct val="85000"/>
              </a:lnSpc>
              <a:spcBef>
                <a:spcPts val="1200"/>
              </a:spcBef>
              <a:defRPr/>
            </a:pPr>
            <a:r>
              <a:rPr lang="en-US" sz="3400" dirty="0"/>
              <a:t>Retiring Baby Boomers</a:t>
            </a:r>
          </a:p>
        </p:txBody>
      </p:sp>
      <p:sp>
        <p:nvSpPr>
          <p:cNvPr id="48134" name="Text Box 8"/>
          <p:cNvSpPr txBox="1">
            <a:spLocks noChangeArrowheads="1"/>
          </p:cNvSpPr>
          <p:nvPr/>
        </p:nvSpPr>
        <p:spPr bwMode="auto">
          <a:xfrm>
            <a:off x="3733800" y="1371600"/>
            <a:ext cx="1295400" cy="304800"/>
          </a:xfrm>
          <a:prstGeom prst="rect">
            <a:avLst/>
          </a:prstGeom>
          <a:noFill/>
          <a:ln w="9525">
            <a:noFill/>
            <a:miter lim="800000"/>
            <a:headEnd/>
            <a:tailEnd/>
          </a:ln>
        </p:spPr>
        <p:txBody>
          <a:bodyPr>
            <a:spAutoFit/>
          </a:bodyPr>
          <a:lstStyle/>
          <a:p>
            <a:pPr algn="ctr" eaLnBrk="1" hangingPunct="1">
              <a:spcBef>
                <a:spcPct val="50000"/>
              </a:spcBef>
            </a:pPr>
            <a:r>
              <a:rPr lang="en-US" sz="1400" b="0">
                <a:latin typeface="Arial" charset="0"/>
              </a:rPr>
              <a:t>(continued)</a:t>
            </a:r>
          </a:p>
        </p:txBody>
      </p:sp>
      <p:sp>
        <p:nvSpPr>
          <p:cNvPr id="48135" name="Slide Number Placeholder 3"/>
          <p:cNvSpPr>
            <a:spLocks noGrp="1"/>
          </p:cNvSpPr>
          <p:nvPr>
            <p:ph type="sldNum" sz="quarter" idx="10"/>
          </p:nvPr>
        </p:nvSpPr>
        <p:spPr>
          <a:xfrm>
            <a:off x="8229600" y="6338888"/>
            <a:ext cx="884238" cy="476250"/>
          </a:xfrm>
          <a:noFill/>
        </p:spPr>
        <p:txBody>
          <a:bodyPr/>
          <a:lstStyle/>
          <a:p>
            <a:r>
              <a:rPr lang="en-US"/>
              <a:t>1 - </a:t>
            </a:r>
            <a:fld id="{030CF249-A693-4667-B5A6-40C70CEA06D1}" type="slidenum">
              <a:rPr lang="en-US"/>
              <a:pPr/>
              <a:t>31</a:t>
            </a:fld>
            <a:endParaRPr lang="en-US"/>
          </a:p>
        </p:txBody>
      </p:sp>
      <p:sp>
        <p:nvSpPr>
          <p:cNvPr id="9" name="Rectangle 8"/>
          <p:cNvSpPr/>
          <p:nvPr/>
        </p:nvSpPr>
        <p:spPr>
          <a:xfrm>
            <a:off x="4267200" y="3581400"/>
            <a:ext cx="48768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individuals who are unemployed and are highly educated, skilled and had corporate executive jobs</a:t>
            </a:r>
          </a:p>
        </p:txBody>
      </p:sp>
      <p:sp>
        <p:nvSpPr>
          <p:cNvPr id="10" name="Rectangle 9"/>
          <p:cNvSpPr/>
          <p:nvPr/>
        </p:nvSpPr>
        <p:spPr>
          <a:xfrm>
            <a:off x="3657600" y="2743200"/>
            <a:ext cx="3886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Husbands and wives or couples with marital or marital-like relationships working together in the same business</a:t>
            </a:r>
          </a:p>
        </p:txBody>
      </p:sp>
      <p:cxnSp>
        <p:nvCxnSpPr>
          <p:cNvPr id="12" name="Straight Arrow Connector 11"/>
          <p:cNvCxnSpPr>
            <a:endCxn id="10" idx="1"/>
          </p:cNvCxnSpPr>
          <p:nvPr/>
        </p:nvCxnSpPr>
        <p:spPr>
          <a:xfrm flipV="1">
            <a:off x="2667000" y="3162300"/>
            <a:ext cx="9906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343400" y="4258270"/>
            <a:ext cx="48006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Dramatic downsizing of corporate for restructuring---lead to trust gap.-- growing number of dropouts from the corporate structure</a:t>
            </a:r>
          </a:p>
        </p:txBody>
      </p:sp>
      <p:sp>
        <p:nvSpPr>
          <p:cNvPr id="14" name="Rectangle 13"/>
          <p:cNvSpPr/>
          <p:nvPr/>
        </p:nvSpPr>
        <p:spPr>
          <a:xfrm>
            <a:off x="4572000" y="5562600"/>
            <a:ext cx="4572000" cy="64633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en-US" dirty="0"/>
              <a:t>There are about 76 million Baby Boomers in the United States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wipe(left)">
                                      <p:cBhvr>
                                        <p:cTn id="7" dur="500"/>
                                        <p:tgtEl>
                                          <p:spTgt spid="522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27">
                                            <p:txEl>
                                              <p:pRg st="2" end="2"/>
                                            </p:txEl>
                                          </p:spTgt>
                                        </p:tgtEl>
                                        <p:attrNameLst>
                                          <p:attrName>style.visibility</p:attrName>
                                        </p:attrNameLst>
                                      </p:cBhvr>
                                      <p:to>
                                        <p:strVal val="visible"/>
                                      </p:to>
                                    </p:set>
                                    <p:animEffect transition="in" filter="wipe(left)">
                                      <p:cBhvr>
                                        <p:cTn id="12" dur="500"/>
                                        <p:tgtEl>
                                          <p:spTgt spid="522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227">
                                            <p:txEl>
                                              <p:pRg st="3" end="3"/>
                                            </p:txEl>
                                          </p:spTgt>
                                        </p:tgtEl>
                                        <p:attrNameLst>
                                          <p:attrName>style.visibility</p:attrName>
                                        </p:attrNameLst>
                                      </p:cBhvr>
                                      <p:to>
                                        <p:strVal val="visible"/>
                                      </p:to>
                                    </p:set>
                                    <p:animEffect transition="in" filter="wipe(left)">
                                      <p:cBhvr>
                                        <p:cTn id="17" dur="500"/>
                                        <p:tgtEl>
                                          <p:spTgt spid="522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227">
                                            <p:txEl>
                                              <p:pRg st="4" end="4"/>
                                            </p:txEl>
                                          </p:spTgt>
                                        </p:tgtEl>
                                        <p:attrNameLst>
                                          <p:attrName>style.visibility</p:attrName>
                                        </p:attrNameLst>
                                      </p:cBhvr>
                                      <p:to>
                                        <p:strVal val="visible"/>
                                      </p:to>
                                    </p:set>
                                    <p:animEffect transition="in" filter="wipe(left)">
                                      <p:cBhvr>
                                        <p:cTn id="22" dur="500"/>
                                        <p:tgtEl>
                                          <p:spTgt spid="5222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animEffect transition="in" filter="wipe(left)">
                                      <p:cBhvr>
                                        <p:cTn id="27" dur="500"/>
                                        <p:tgtEl>
                                          <p:spTgt spid="5222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2227">
                                            <p:txEl>
                                              <p:pRg st="6" end="6"/>
                                            </p:txEl>
                                          </p:spTgt>
                                        </p:tgtEl>
                                        <p:attrNameLst>
                                          <p:attrName>style.visibility</p:attrName>
                                        </p:attrNameLst>
                                      </p:cBhvr>
                                      <p:to>
                                        <p:strVal val="visible"/>
                                      </p:to>
                                    </p:set>
                                    <p:animEffect transition="in" filter="wipe(left)">
                                      <p:cBhvr>
                                        <p:cTn id="32" dur="500"/>
                                        <p:tgtEl>
                                          <p:spTgt spid="52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Retiring Baby Boomers</a:t>
            </a:r>
          </a:p>
        </p:txBody>
      </p:sp>
      <p:sp>
        <p:nvSpPr>
          <p:cNvPr id="3" name="Content Placeholder 2"/>
          <p:cNvSpPr>
            <a:spLocks noGrp="1"/>
          </p:cNvSpPr>
          <p:nvPr>
            <p:ph idx="1"/>
          </p:nvPr>
        </p:nvSpPr>
        <p:spPr/>
        <p:txBody>
          <a:bodyPr>
            <a:normAutofit fontScale="92500" lnSpcReduction="20000"/>
          </a:bodyPr>
          <a:lstStyle/>
          <a:p>
            <a:pPr>
              <a:buNone/>
            </a:pPr>
            <a:r>
              <a:rPr lang="en-US" dirty="0"/>
              <a:t>There are about 76 million Baby Boomers in the United States</a:t>
            </a:r>
          </a:p>
          <a:p>
            <a:pPr>
              <a:buNone/>
            </a:pPr>
            <a:r>
              <a:rPr lang="en-US" dirty="0"/>
              <a:t>More than 40 million are already age 65 or older</a:t>
            </a:r>
          </a:p>
          <a:p>
            <a:pPr>
              <a:buNone/>
            </a:pPr>
            <a:r>
              <a:rPr lang="en-US" dirty="0"/>
              <a:t>As a generation, they have shaped and altered every life stage </a:t>
            </a:r>
          </a:p>
          <a:p>
            <a:pPr>
              <a:buNone/>
            </a:pPr>
            <a:r>
              <a:rPr lang="en-US" dirty="0"/>
              <a:t>Will retire at a rate of 10,000 per day through at least 2030</a:t>
            </a:r>
          </a:p>
          <a:p>
            <a:pPr>
              <a:buNone/>
            </a:pPr>
            <a:r>
              <a:rPr lang="en-US" dirty="0"/>
              <a:t>In 2030, almost 73 million Americans, comprising more than 20 percent of the U.S. population, will be age 65 or older.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fiaz\Desktop\baby-boomers-infographic-transamerica-center-org.pn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dirty="0"/>
              <a:t> </a:t>
            </a:r>
          </a:p>
        </p:txBody>
      </p:sp>
      <p:sp>
        <p:nvSpPr>
          <p:cNvPr id="16386" name="Rectangle 2"/>
          <p:cNvSpPr>
            <a:spLocks noGrp="1" noRot="1" noChangeArrowheads="1"/>
          </p:cNvSpPr>
          <p:nvPr>
            <p:ph type="title"/>
          </p:nvPr>
        </p:nvSpPr>
        <p:spPr>
          <a:xfrm>
            <a:off x="1524000" y="304800"/>
            <a:ext cx="6357938" cy="558800"/>
          </a:xfrm>
        </p:spPr>
        <p:txBody>
          <a:bodyPr lIns="88900" tIns="46038" rIns="88900" bIns="46038">
            <a:normAutofit fontScale="90000"/>
          </a:bodyPr>
          <a:lstStyle/>
          <a:p>
            <a:pPr eaLnBrk="1" hangingPunct="1">
              <a:defRPr/>
            </a:pPr>
            <a:r>
              <a:rPr lang="en-US" sz="4800"/>
              <a:t>Small Businesses ...</a:t>
            </a:r>
          </a:p>
        </p:txBody>
      </p:sp>
      <p:sp>
        <p:nvSpPr>
          <p:cNvPr id="16387" name="Rectangle 3"/>
          <p:cNvSpPr>
            <a:spLocks noGrp="1" noChangeArrowheads="1"/>
          </p:cNvSpPr>
          <p:nvPr>
            <p:ph type="body" idx="1"/>
          </p:nvPr>
        </p:nvSpPr>
        <p:spPr>
          <a:xfrm>
            <a:off x="533400" y="1263650"/>
            <a:ext cx="8229600" cy="4876800"/>
          </a:xfrm>
        </p:spPr>
        <p:txBody>
          <a:bodyPr lIns="88900" tIns="46038" rIns="88900" bIns="46038"/>
          <a:lstStyle/>
          <a:p>
            <a:pPr eaLnBrk="1" hangingPunct="1">
              <a:lnSpc>
                <a:spcPct val="85000"/>
              </a:lnSpc>
              <a:spcBef>
                <a:spcPts val="1200"/>
              </a:spcBef>
              <a:defRPr/>
            </a:pPr>
            <a:r>
              <a:rPr lang="en-US" dirty="0"/>
              <a:t>Make up 99.7% of the 30.14 million businesses in the U.S.</a:t>
            </a:r>
          </a:p>
          <a:p>
            <a:pPr eaLnBrk="1" hangingPunct="1">
              <a:lnSpc>
                <a:spcPct val="85000"/>
              </a:lnSpc>
              <a:spcBef>
                <a:spcPts val="1200"/>
              </a:spcBef>
              <a:defRPr/>
            </a:pPr>
            <a:r>
              <a:rPr lang="en-US" dirty="0"/>
              <a:t>Employ 51% of the nation’s private sector workforce.</a:t>
            </a:r>
          </a:p>
          <a:p>
            <a:pPr eaLnBrk="1" hangingPunct="1">
              <a:lnSpc>
                <a:spcPct val="85000"/>
              </a:lnSpc>
              <a:spcBef>
                <a:spcPts val="1200"/>
              </a:spcBef>
              <a:defRPr/>
            </a:pPr>
            <a:r>
              <a:rPr lang="en-US" dirty="0"/>
              <a:t>Create more jobs than big businesses.</a:t>
            </a:r>
          </a:p>
          <a:p>
            <a:pPr lvl="1" eaLnBrk="1" hangingPunct="1">
              <a:lnSpc>
                <a:spcPct val="85000"/>
              </a:lnSpc>
              <a:spcBef>
                <a:spcPts val="1200"/>
              </a:spcBef>
              <a:defRPr/>
            </a:pPr>
            <a:r>
              <a:rPr lang="en-US" dirty="0"/>
              <a:t>60% to 80% of net new jobs over the last decade</a:t>
            </a:r>
          </a:p>
          <a:p>
            <a:pPr eaLnBrk="1" hangingPunct="1">
              <a:lnSpc>
                <a:spcPct val="85000"/>
              </a:lnSpc>
              <a:spcBef>
                <a:spcPts val="1200"/>
              </a:spcBef>
              <a:defRPr/>
            </a:pPr>
            <a:r>
              <a:rPr lang="en-US" dirty="0"/>
              <a:t>Are leaders in offering training and advancement opportunities to workers.</a:t>
            </a:r>
          </a:p>
        </p:txBody>
      </p:sp>
      <p:sp>
        <p:nvSpPr>
          <p:cNvPr id="50182" name="Slide Number Placeholder 3"/>
          <p:cNvSpPr>
            <a:spLocks noGrp="1"/>
          </p:cNvSpPr>
          <p:nvPr>
            <p:ph type="sldNum" sz="quarter" idx="10"/>
          </p:nvPr>
        </p:nvSpPr>
        <p:spPr>
          <a:xfrm>
            <a:off x="8229600" y="6338888"/>
            <a:ext cx="884238" cy="476250"/>
          </a:xfrm>
          <a:noFill/>
        </p:spPr>
        <p:txBody>
          <a:bodyPr/>
          <a:lstStyle/>
          <a:p>
            <a:r>
              <a:rPr lang="en-US"/>
              <a:t>1 - </a:t>
            </a:r>
            <a:fld id="{B4687238-4806-481D-A625-4EADF95635D3}" type="slidenum">
              <a:rPr lang="en-US"/>
              <a:pPr/>
              <a:t>34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left)">
                                      <p:cBhvr>
                                        <p:cTn id="7" dur="500"/>
                                        <p:tgtEl>
                                          <p:spTgt spid="163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wipe(left)">
                                      <p:cBhvr>
                                        <p:cTn id="12" dur="500"/>
                                        <p:tgtEl>
                                          <p:spTgt spid="16387">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animEffect transition="in" filter="wipe(left)">
                                      <p:cBhvr>
                                        <p:cTn id="15" dur="500"/>
                                        <p:tgtEl>
                                          <p:spTgt spid="16387">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387">
                                            <p:txEl>
                                              <p:pRg st="4" end="4"/>
                                            </p:txEl>
                                          </p:spTgt>
                                        </p:tgtEl>
                                        <p:attrNameLst>
                                          <p:attrName>style.visibility</p:attrName>
                                        </p:attrNameLst>
                                      </p:cBhvr>
                                      <p:to>
                                        <p:strVal val="visible"/>
                                      </p:to>
                                    </p:set>
                                    <p:animEffect transition="in" filter="wipe(left)">
                                      <p:cBhvr>
                                        <p:cTn id="20"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dirty="0"/>
              <a:t> </a:t>
            </a:r>
          </a:p>
        </p:txBody>
      </p:sp>
      <p:sp>
        <p:nvSpPr>
          <p:cNvPr id="30723" name="Rectangle 3"/>
          <p:cNvSpPr>
            <a:spLocks noGrp="1" noChangeArrowheads="1"/>
          </p:cNvSpPr>
          <p:nvPr>
            <p:ph type="body" idx="1"/>
          </p:nvPr>
        </p:nvSpPr>
        <p:spPr>
          <a:xfrm>
            <a:off x="609600" y="1600200"/>
            <a:ext cx="8077200" cy="4724400"/>
          </a:xfrm>
        </p:spPr>
        <p:txBody>
          <a:bodyPr lIns="88900" tIns="46038" rIns="88900" bIns="46038"/>
          <a:lstStyle/>
          <a:p>
            <a:pPr eaLnBrk="1" hangingPunct="1">
              <a:lnSpc>
                <a:spcPct val="85000"/>
              </a:lnSpc>
              <a:spcBef>
                <a:spcPts val="1200"/>
              </a:spcBef>
              <a:defRPr/>
            </a:pPr>
            <a:r>
              <a:rPr lang="en-US" dirty="0"/>
              <a:t>Produce 51% of the nation’s private GDP.</a:t>
            </a:r>
          </a:p>
          <a:p>
            <a:pPr eaLnBrk="1" hangingPunct="1">
              <a:lnSpc>
                <a:spcPct val="85000"/>
              </a:lnSpc>
              <a:spcBef>
                <a:spcPts val="1200"/>
              </a:spcBef>
              <a:defRPr/>
            </a:pPr>
            <a:r>
              <a:rPr lang="en-US" dirty="0"/>
              <a:t>Account for 47% of business sales.</a:t>
            </a:r>
          </a:p>
          <a:p>
            <a:pPr eaLnBrk="1" hangingPunct="1">
              <a:lnSpc>
                <a:spcPct val="85000"/>
              </a:lnSpc>
              <a:spcBef>
                <a:spcPts val="1200"/>
              </a:spcBef>
              <a:defRPr/>
            </a:pPr>
            <a:r>
              <a:rPr lang="en-US" dirty="0"/>
              <a:t>Create 13 times more patents per employees than large companies.</a:t>
            </a:r>
          </a:p>
          <a:p>
            <a:pPr eaLnBrk="1" hangingPunct="1">
              <a:lnSpc>
                <a:spcPct val="85000"/>
              </a:lnSpc>
              <a:spcBef>
                <a:spcPts val="1200"/>
              </a:spcBef>
              <a:buNone/>
              <a:defRPr/>
            </a:pPr>
            <a:r>
              <a:rPr lang="en-US" sz="2800" dirty="0"/>
              <a:t>Zipper, light bulb, FM radio, laser, air conditioning, escalator, personal computer, automatic  transmission, and many more!</a:t>
            </a:r>
          </a:p>
        </p:txBody>
      </p:sp>
      <p:sp>
        <p:nvSpPr>
          <p:cNvPr id="30731" name="Rectangle 11"/>
          <p:cNvSpPr>
            <a:spLocks noGrp="1" noChangeArrowheads="1"/>
          </p:cNvSpPr>
          <p:nvPr>
            <p:ph type="title"/>
          </p:nvPr>
        </p:nvSpPr>
        <p:spPr>
          <a:xfrm>
            <a:off x="1524000" y="304800"/>
            <a:ext cx="6357938" cy="558800"/>
          </a:xfrm>
        </p:spPr>
        <p:txBody>
          <a:bodyPr lIns="88900" tIns="46038" rIns="88900" bIns="46038">
            <a:normAutofit fontScale="90000"/>
          </a:bodyPr>
          <a:lstStyle/>
          <a:p>
            <a:pPr eaLnBrk="1" hangingPunct="1">
              <a:defRPr/>
            </a:pPr>
            <a:r>
              <a:rPr lang="en-US" sz="4800"/>
              <a:t>Small Businesses ...</a:t>
            </a:r>
          </a:p>
        </p:txBody>
      </p:sp>
      <p:pic>
        <p:nvPicPr>
          <p:cNvPr id="52229" name="Picture 7" descr="C:\Documents and Settings\douglw\My Documents\My Pictures\Microsoft Clip Organizer\j0442372.jpg"/>
          <p:cNvPicPr>
            <a:picLocks noChangeAspect="1" noChangeArrowheads="1"/>
          </p:cNvPicPr>
          <p:nvPr/>
        </p:nvPicPr>
        <p:blipFill>
          <a:blip r:embed="rId3"/>
          <a:srcRect/>
          <a:stretch>
            <a:fillRect/>
          </a:stretch>
        </p:blipFill>
        <p:spPr bwMode="auto">
          <a:xfrm>
            <a:off x="6781800" y="5287962"/>
            <a:ext cx="2362200" cy="1570038"/>
          </a:xfrm>
          <a:prstGeom prst="rect">
            <a:avLst/>
          </a:prstGeom>
          <a:noFill/>
          <a:ln w="9525">
            <a:noFill/>
            <a:miter lim="800000"/>
            <a:headEnd/>
            <a:tailEnd/>
          </a:ln>
        </p:spPr>
      </p:pic>
      <p:sp>
        <p:nvSpPr>
          <p:cNvPr id="52230" name="Text Box 8"/>
          <p:cNvSpPr txBox="1">
            <a:spLocks noChangeArrowheads="1"/>
          </p:cNvSpPr>
          <p:nvPr/>
        </p:nvSpPr>
        <p:spPr bwMode="auto">
          <a:xfrm>
            <a:off x="3733800" y="914400"/>
            <a:ext cx="1295400" cy="304800"/>
          </a:xfrm>
          <a:prstGeom prst="rect">
            <a:avLst/>
          </a:prstGeom>
          <a:noFill/>
          <a:ln w="9525">
            <a:noFill/>
            <a:miter lim="800000"/>
            <a:headEnd/>
            <a:tailEnd/>
          </a:ln>
        </p:spPr>
        <p:txBody>
          <a:bodyPr>
            <a:spAutoFit/>
          </a:bodyPr>
          <a:lstStyle/>
          <a:p>
            <a:pPr algn="ctr" eaLnBrk="1" hangingPunct="1">
              <a:spcBef>
                <a:spcPct val="50000"/>
              </a:spcBef>
            </a:pPr>
            <a:r>
              <a:rPr lang="en-US" sz="1400" b="0">
                <a:latin typeface="Arial" charset="0"/>
              </a:rPr>
              <a:t>(continued)</a:t>
            </a:r>
          </a:p>
        </p:txBody>
      </p:sp>
      <p:sp>
        <p:nvSpPr>
          <p:cNvPr id="52231" name="Slide Number Placeholder 3"/>
          <p:cNvSpPr>
            <a:spLocks noGrp="1"/>
          </p:cNvSpPr>
          <p:nvPr>
            <p:ph type="sldNum" sz="quarter" idx="10"/>
          </p:nvPr>
        </p:nvSpPr>
        <p:spPr>
          <a:xfrm>
            <a:off x="8229600" y="6338888"/>
            <a:ext cx="884238" cy="476250"/>
          </a:xfrm>
          <a:noFill/>
        </p:spPr>
        <p:txBody>
          <a:bodyPr/>
          <a:lstStyle/>
          <a:p>
            <a:r>
              <a:rPr lang="en-US"/>
              <a:t>1 - </a:t>
            </a:r>
            <a:fld id="{A02BCCB4-C52E-47A0-940A-E545249B7FAF}" type="slidenum">
              <a:rPr lang="en-US"/>
              <a:pPr/>
              <a:t>35</a:t>
            </a:fld>
            <a:endParaRPr lang="en-US"/>
          </a:p>
        </p:txBody>
      </p:sp>
      <p:sp>
        <p:nvSpPr>
          <p:cNvPr id="8" name="Rectangle 7"/>
          <p:cNvSpPr/>
          <p:nvPr/>
        </p:nvSpPr>
        <p:spPr>
          <a:xfrm>
            <a:off x="0" y="5486400"/>
            <a:ext cx="6781800" cy="1200329"/>
          </a:xfrm>
          <a:prstGeom prst="rect">
            <a:avLst/>
          </a:prstGeom>
        </p:spPr>
        <p:txBody>
          <a:bodyPr wrap="square">
            <a:spAutoFit/>
          </a:bodyPr>
          <a:lstStyle/>
          <a:p>
            <a:r>
              <a:rPr lang="en-US" b="1" dirty="0"/>
              <a:t>gross domestic product</a:t>
            </a:r>
            <a:r>
              <a:rPr lang="en-US" dirty="0"/>
              <a:t> (</a:t>
            </a:r>
            <a:r>
              <a:rPr lang="en-US" b="1" dirty="0"/>
              <a:t>GDP</a:t>
            </a:r>
            <a:r>
              <a:rPr lang="en-US" dirty="0"/>
              <a:t>) is one of the primary indicators used to gauge the health of a country's economy. It is total dollar value of all goods and services produced over a specific time period. It shows size of the economy.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wipe(left)">
                                      <p:cBhvr>
                                        <p:cTn id="7" dur="500"/>
                                        <p:tgtEl>
                                          <p:spTgt spid="307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wipe(left)">
                                      <p:cBhvr>
                                        <p:cTn id="12" dur="500"/>
                                        <p:tgtEl>
                                          <p:spTgt spid="30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wipe(left)">
                                      <p:cBhvr>
                                        <p:cTn id="17"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Text Box 9"/>
          <p:cNvSpPr txBox="1">
            <a:spLocks noChangeArrowheads="1"/>
          </p:cNvSpPr>
          <p:nvPr/>
        </p:nvSpPr>
        <p:spPr bwMode="auto">
          <a:xfrm>
            <a:off x="457200" y="228600"/>
            <a:ext cx="8305800" cy="5943600"/>
          </a:xfrm>
          <a:prstGeom prst="rect">
            <a:avLst/>
          </a:prstGeom>
          <a:solidFill>
            <a:schemeClr val="tx1"/>
          </a:solidFill>
          <a:ln w="9525">
            <a:noFill/>
            <a:miter lim="800000"/>
            <a:headEnd/>
            <a:tailEnd/>
          </a:ln>
        </p:spPr>
        <p:txBody>
          <a:bodyPr/>
          <a:lstStyle/>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a:p>
            <a:pPr eaLnBrk="1" hangingPunct="1">
              <a:spcBef>
                <a:spcPct val="50000"/>
              </a:spcBef>
            </a:pPr>
            <a:endParaRPr lang="en-US" b="0"/>
          </a:p>
        </p:txBody>
      </p:sp>
      <p:sp>
        <p:nvSpPr>
          <p:cNvPr id="6" name="Footer Placeholder 4"/>
          <p:cNvSpPr txBox="1">
            <a:spLocks noGrp="1"/>
          </p:cNvSpPr>
          <p:nvPr/>
        </p:nvSpPr>
        <p:spPr bwMode="auto">
          <a:xfrm>
            <a:off x="0" y="6381750"/>
            <a:ext cx="2971800" cy="476250"/>
          </a:xfrm>
          <a:prstGeom prst="rect">
            <a:avLst/>
          </a:prstGeom>
          <a:noFill/>
          <a:ln>
            <a:miter lim="800000"/>
            <a:headEnd/>
            <a:tailEnd/>
          </a:ln>
        </p:spPr>
        <p:txBody>
          <a:bodyPr anchor="b"/>
          <a:lstStyle/>
          <a:p>
            <a:pPr eaLnBrk="1" hangingPunct="1">
              <a:defRPr/>
            </a:pPr>
            <a:r>
              <a:rPr lang="en-US" sz="1000" b="0" dirty="0">
                <a:latin typeface="+mn-lt"/>
              </a:rPr>
              <a:t> </a:t>
            </a:r>
          </a:p>
        </p:txBody>
      </p:sp>
      <p:pic>
        <p:nvPicPr>
          <p:cNvPr id="54276" name="Picture 7"/>
          <p:cNvPicPr>
            <a:picLocks noChangeAspect="1" noChangeArrowheads="1"/>
          </p:cNvPicPr>
          <p:nvPr/>
        </p:nvPicPr>
        <p:blipFill>
          <a:blip r:embed="rId3"/>
          <a:srcRect r="45833"/>
          <a:stretch>
            <a:fillRect/>
          </a:stretch>
        </p:blipFill>
        <p:spPr bwMode="auto">
          <a:xfrm>
            <a:off x="1524000" y="228600"/>
            <a:ext cx="7239000" cy="5940425"/>
          </a:xfrm>
          <a:prstGeom prst="rect">
            <a:avLst/>
          </a:prstGeom>
          <a:noFill/>
          <a:ln w="9525">
            <a:noFill/>
            <a:miter lim="800000"/>
            <a:headEnd/>
            <a:tailEnd/>
          </a:ln>
        </p:spPr>
      </p:pic>
      <p:sp>
        <p:nvSpPr>
          <p:cNvPr id="54277" name="Text Box 10"/>
          <p:cNvSpPr txBox="1">
            <a:spLocks noChangeArrowheads="1"/>
          </p:cNvSpPr>
          <p:nvPr/>
        </p:nvSpPr>
        <p:spPr bwMode="auto">
          <a:xfrm>
            <a:off x="533400" y="5105400"/>
            <a:ext cx="3886200" cy="969963"/>
          </a:xfrm>
          <a:prstGeom prst="rect">
            <a:avLst/>
          </a:prstGeom>
          <a:solidFill>
            <a:schemeClr val="tx1"/>
          </a:solidFill>
          <a:ln w="12700">
            <a:noFill/>
            <a:miter lim="800000"/>
            <a:headEnd/>
            <a:tailEnd/>
          </a:ln>
        </p:spPr>
        <p:txBody>
          <a:bodyPr>
            <a:spAutoFit/>
          </a:bodyPr>
          <a:lstStyle/>
          <a:p>
            <a:pPr>
              <a:spcBef>
                <a:spcPct val="50000"/>
              </a:spcBef>
            </a:pPr>
            <a:r>
              <a:rPr lang="en-US" sz="600">
                <a:solidFill>
                  <a:schemeClr val="accent1"/>
                </a:solidFill>
                <a:latin typeface="Arial" charset="0"/>
              </a:rPr>
              <a:t>  </a:t>
            </a:r>
          </a:p>
          <a:p>
            <a:pPr>
              <a:spcBef>
                <a:spcPct val="50000"/>
              </a:spcBef>
            </a:pPr>
            <a:r>
              <a:rPr lang="en-US" sz="1400">
                <a:solidFill>
                  <a:schemeClr val="accent1"/>
                </a:solidFill>
                <a:latin typeface="Arial" charset="0"/>
              </a:rPr>
              <a:t>  FIGURE 1.5</a:t>
            </a:r>
            <a:r>
              <a:rPr lang="en-US" sz="1400" b="0">
                <a:latin typeface="Arial" charset="0"/>
              </a:rPr>
              <a:t>   </a:t>
            </a:r>
            <a:r>
              <a:rPr lang="en-US" sz="1400">
                <a:solidFill>
                  <a:schemeClr val="bg2"/>
                </a:solidFill>
                <a:latin typeface="Arial" charset="0"/>
              </a:rPr>
              <a:t>Small Business by Industry</a:t>
            </a:r>
          </a:p>
          <a:p>
            <a:pPr>
              <a:spcBef>
                <a:spcPct val="50000"/>
              </a:spcBef>
            </a:pPr>
            <a:r>
              <a:rPr lang="en-US" sz="1400" b="0" i="1">
                <a:solidFill>
                  <a:schemeClr val="bg2"/>
                </a:solidFill>
              </a:rPr>
              <a:t>  Source:</a:t>
            </a:r>
            <a:r>
              <a:rPr lang="en-US" sz="1400" b="0">
                <a:solidFill>
                  <a:schemeClr val="bg2"/>
                </a:solidFill>
              </a:rPr>
              <a:t> U.S. Small Business Administration, 2007.  </a:t>
            </a:r>
          </a:p>
          <a:p>
            <a:pPr>
              <a:spcBef>
                <a:spcPct val="50000"/>
              </a:spcBef>
            </a:pPr>
            <a:r>
              <a:rPr lang="en-US" sz="600" b="0">
                <a:solidFill>
                  <a:schemeClr val="bg2"/>
                </a:solidFill>
              </a:rPr>
              <a:t>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a:t>
            </a:r>
          </a:p>
        </p:txBody>
      </p:sp>
      <p:sp>
        <p:nvSpPr>
          <p:cNvPr id="34818" name="Rectangle 2"/>
          <p:cNvSpPr>
            <a:spLocks noGrp="1" noRot="1" noChangeArrowheads="1"/>
          </p:cNvSpPr>
          <p:nvPr>
            <p:ph type="title"/>
          </p:nvPr>
        </p:nvSpPr>
        <p:spPr/>
        <p:txBody>
          <a:bodyPr>
            <a:normAutofit fontScale="90000"/>
          </a:bodyPr>
          <a:lstStyle/>
          <a:p>
            <a:pPr eaLnBrk="1" hangingPunct="1">
              <a:defRPr/>
            </a:pPr>
            <a:r>
              <a:rPr lang="en-US"/>
              <a:t>Ten Deadly Mistakes of Entrepreneurship</a:t>
            </a:r>
          </a:p>
        </p:txBody>
      </p:sp>
      <p:sp>
        <p:nvSpPr>
          <p:cNvPr id="34819" name="Rectangle 3"/>
          <p:cNvSpPr>
            <a:spLocks noGrp="1" noChangeArrowheads="1"/>
          </p:cNvSpPr>
          <p:nvPr>
            <p:ph type="body" idx="1"/>
          </p:nvPr>
        </p:nvSpPr>
        <p:spPr>
          <a:xfrm>
            <a:off x="838200" y="2133600"/>
            <a:ext cx="7620000" cy="3611563"/>
          </a:xfrm>
        </p:spPr>
        <p:txBody>
          <a:bodyPr/>
          <a:lstStyle/>
          <a:p>
            <a:pPr marL="609600" indent="-609600" eaLnBrk="1" hangingPunct="1">
              <a:lnSpc>
                <a:spcPct val="80000"/>
              </a:lnSpc>
              <a:spcBef>
                <a:spcPts val="1800"/>
              </a:spcBef>
              <a:buSzPct val="100000"/>
              <a:buFont typeface="Wingdings" pitchFamily="2" charset="2"/>
              <a:buAutoNum type="arabicPeriod"/>
              <a:defRPr/>
            </a:pPr>
            <a:r>
              <a:rPr lang="en-US" dirty="0"/>
              <a:t>Management mistakes</a:t>
            </a:r>
          </a:p>
          <a:p>
            <a:pPr marL="609600" indent="-609600" eaLnBrk="1" hangingPunct="1">
              <a:lnSpc>
                <a:spcPct val="80000"/>
              </a:lnSpc>
              <a:spcBef>
                <a:spcPts val="1800"/>
              </a:spcBef>
              <a:buSzPct val="100000"/>
              <a:buFont typeface="Wingdings" pitchFamily="2" charset="2"/>
              <a:buAutoNum type="arabicPeriod"/>
              <a:defRPr/>
            </a:pPr>
            <a:r>
              <a:rPr lang="en-US" dirty="0"/>
              <a:t>Lack of experience</a:t>
            </a:r>
          </a:p>
          <a:p>
            <a:pPr marL="609600" indent="-609600" eaLnBrk="1" hangingPunct="1">
              <a:lnSpc>
                <a:spcPct val="80000"/>
              </a:lnSpc>
              <a:spcBef>
                <a:spcPts val="1800"/>
              </a:spcBef>
              <a:buSzPct val="100000"/>
              <a:buFont typeface="Wingdings" pitchFamily="2" charset="2"/>
              <a:buAutoNum type="arabicPeriod"/>
              <a:defRPr/>
            </a:pPr>
            <a:r>
              <a:rPr lang="en-US" dirty="0"/>
              <a:t>Poor financial control</a:t>
            </a:r>
          </a:p>
          <a:p>
            <a:pPr marL="609600" indent="-609600" eaLnBrk="1" hangingPunct="1">
              <a:lnSpc>
                <a:spcPct val="80000"/>
              </a:lnSpc>
              <a:spcBef>
                <a:spcPts val="1800"/>
              </a:spcBef>
              <a:buSzPct val="100000"/>
              <a:buFont typeface="Wingdings" pitchFamily="2" charset="2"/>
              <a:buAutoNum type="arabicPeriod"/>
              <a:defRPr/>
            </a:pPr>
            <a:r>
              <a:rPr lang="en-US" dirty="0"/>
              <a:t>Weak marketing efforts</a:t>
            </a:r>
          </a:p>
          <a:p>
            <a:pPr marL="609600" indent="-609600" eaLnBrk="1" hangingPunct="1">
              <a:lnSpc>
                <a:spcPct val="80000"/>
              </a:lnSpc>
              <a:spcBef>
                <a:spcPts val="1800"/>
              </a:spcBef>
              <a:buSzPct val="100000"/>
              <a:buFont typeface="Wingdings" pitchFamily="2" charset="2"/>
              <a:buAutoNum type="arabicPeriod"/>
              <a:defRPr/>
            </a:pPr>
            <a:r>
              <a:rPr lang="en-US" dirty="0"/>
              <a:t>Failure to develop a strategic plan</a:t>
            </a:r>
          </a:p>
        </p:txBody>
      </p:sp>
      <p:sp>
        <p:nvSpPr>
          <p:cNvPr id="56325" name="Slide Number Placeholder 3"/>
          <p:cNvSpPr>
            <a:spLocks noGrp="1"/>
          </p:cNvSpPr>
          <p:nvPr>
            <p:ph type="sldNum" sz="quarter" idx="10"/>
          </p:nvPr>
        </p:nvSpPr>
        <p:spPr>
          <a:xfrm>
            <a:off x="8229600" y="6338888"/>
            <a:ext cx="884238" cy="476250"/>
          </a:xfrm>
          <a:noFill/>
        </p:spPr>
        <p:txBody>
          <a:bodyPr/>
          <a:lstStyle/>
          <a:p>
            <a:r>
              <a:rPr lang="en-US"/>
              <a:t>1 - </a:t>
            </a:r>
            <a:fld id="{56AC6B93-2F8C-4DB7-92D1-915B79E55199}" type="slidenum">
              <a:rPr lang="en-US"/>
              <a:pPr/>
              <a:t>37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left)">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wipe(left)">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wipe(left)">
                                      <p:cBhvr>
                                        <p:cTn id="22" dur="500"/>
                                        <p:tgtEl>
                                          <p:spTgt spid="34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wipe(left)">
                                      <p:cBhvr>
                                        <p:cTn id="27"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a:t>
            </a:r>
          </a:p>
        </p:txBody>
      </p:sp>
      <p:sp>
        <p:nvSpPr>
          <p:cNvPr id="35842" name="Rectangle 2"/>
          <p:cNvSpPr>
            <a:spLocks noGrp="1" noRot="1" noChangeArrowheads="1"/>
          </p:cNvSpPr>
          <p:nvPr>
            <p:ph type="title"/>
          </p:nvPr>
        </p:nvSpPr>
        <p:spPr/>
        <p:txBody>
          <a:bodyPr>
            <a:normAutofit fontScale="90000"/>
          </a:bodyPr>
          <a:lstStyle/>
          <a:p>
            <a:pPr eaLnBrk="1" hangingPunct="1">
              <a:defRPr/>
            </a:pPr>
            <a:r>
              <a:rPr lang="en-US"/>
              <a:t>Ten Deadly Mistakes of Entrepreneurship</a:t>
            </a:r>
          </a:p>
        </p:txBody>
      </p:sp>
      <p:sp>
        <p:nvSpPr>
          <p:cNvPr id="35843" name="Rectangle 3"/>
          <p:cNvSpPr>
            <a:spLocks noGrp="1" noChangeArrowheads="1"/>
          </p:cNvSpPr>
          <p:nvPr>
            <p:ph type="body" idx="1"/>
          </p:nvPr>
        </p:nvSpPr>
        <p:spPr>
          <a:xfrm>
            <a:off x="914400" y="2133600"/>
            <a:ext cx="7239000" cy="3810000"/>
          </a:xfrm>
        </p:spPr>
        <p:txBody>
          <a:bodyPr/>
          <a:lstStyle/>
          <a:p>
            <a:pPr marL="692150" indent="-692150" eaLnBrk="1" hangingPunct="1">
              <a:lnSpc>
                <a:spcPct val="80000"/>
              </a:lnSpc>
              <a:spcBef>
                <a:spcPts val="1800"/>
              </a:spcBef>
              <a:buSzPct val="100000"/>
              <a:buFont typeface="Wingdings" pitchFamily="2" charset="2"/>
              <a:buAutoNum type="arabicPeriod" startAt="6"/>
              <a:defRPr/>
            </a:pPr>
            <a:r>
              <a:rPr lang="en-US" dirty="0"/>
              <a:t>Uncontrolled growth</a:t>
            </a:r>
          </a:p>
          <a:p>
            <a:pPr marL="692150" indent="-692150" eaLnBrk="1" hangingPunct="1">
              <a:lnSpc>
                <a:spcPct val="80000"/>
              </a:lnSpc>
              <a:spcBef>
                <a:spcPts val="1800"/>
              </a:spcBef>
              <a:buSzPct val="100000"/>
              <a:buFont typeface="Wingdings" pitchFamily="2" charset="2"/>
              <a:buAutoNum type="arabicPeriod" startAt="6"/>
              <a:defRPr/>
            </a:pPr>
            <a:r>
              <a:rPr lang="en-US" dirty="0"/>
              <a:t>Poor location</a:t>
            </a:r>
          </a:p>
          <a:p>
            <a:pPr marL="692150" indent="-692150" eaLnBrk="1" hangingPunct="1">
              <a:lnSpc>
                <a:spcPct val="80000"/>
              </a:lnSpc>
              <a:spcBef>
                <a:spcPts val="1800"/>
              </a:spcBef>
              <a:buSzPct val="100000"/>
              <a:buFont typeface="Wingdings" pitchFamily="2" charset="2"/>
              <a:buAutoNum type="arabicPeriod" startAt="6"/>
              <a:defRPr/>
            </a:pPr>
            <a:r>
              <a:rPr lang="en-US" dirty="0"/>
              <a:t>Improper inventory control</a:t>
            </a:r>
          </a:p>
          <a:p>
            <a:pPr marL="692150" indent="-692150" eaLnBrk="1" hangingPunct="1">
              <a:lnSpc>
                <a:spcPct val="80000"/>
              </a:lnSpc>
              <a:spcBef>
                <a:spcPts val="1800"/>
              </a:spcBef>
              <a:buSzPct val="100000"/>
              <a:buFont typeface="Wingdings" pitchFamily="2" charset="2"/>
              <a:buAutoNum type="arabicPeriod" startAt="6"/>
              <a:defRPr/>
            </a:pPr>
            <a:r>
              <a:rPr lang="en-US" dirty="0"/>
              <a:t>Incorrect pricing</a:t>
            </a:r>
          </a:p>
          <a:p>
            <a:pPr marL="692150" indent="-692150" eaLnBrk="1" hangingPunct="1">
              <a:lnSpc>
                <a:spcPct val="80000"/>
              </a:lnSpc>
              <a:spcBef>
                <a:spcPts val="1800"/>
              </a:spcBef>
              <a:buSzPct val="100000"/>
              <a:buFont typeface="Wingdings" pitchFamily="2" charset="2"/>
              <a:buAutoNum type="arabicPeriod" startAt="6"/>
              <a:defRPr/>
            </a:pPr>
            <a:r>
              <a:rPr lang="en-US" dirty="0"/>
              <a:t>Inability to make the “entrepreneurial transition”</a:t>
            </a:r>
          </a:p>
        </p:txBody>
      </p:sp>
      <p:sp>
        <p:nvSpPr>
          <p:cNvPr id="58373" name="Slide Number Placeholder 3"/>
          <p:cNvSpPr>
            <a:spLocks noGrp="1"/>
          </p:cNvSpPr>
          <p:nvPr>
            <p:ph type="sldNum" sz="quarter" idx="10"/>
          </p:nvPr>
        </p:nvSpPr>
        <p:spPr>
          <a:xfrm>
            <a:off x="8229600" y="6338888"/>
            <a:ext cx="884238" cy="476250"/>
          </a:xfrm>
          <a:noFill/>
        </p:spPr>
        <p:txBody>
          <a:bodyPr/>
          <a:lstStyle/>
          <a:p>
            <a:r>
              <a:rPr lang="en-US"/>
              <a:t>1 - </a:t>
            </a:r>
            <a:fld id="{268BB39A-22FD-4096-89B2-6A980BC1469D}" type="slidenum">
              <a:rPr lang="en-US"/>
              <a:pPr/>
              <a:t>38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wipe(left)">
                                      <p:cBhvr>
                                        <p:cTn id="7" dur="500"/>
                                        <p:tgtEl>
                                          <p:spTgt spid="358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wipe(left)">
                                      <p:cBhvr>
                                        <p:cTn id="12" dur="500"/>
                                        <p:tgtEl>
                                          <p:spTgt spid="358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animEffect transition="in" filter="wipe(left)">
                                      <p:cBhvr>
                                        <p:cTn id="17" dur="500"/>
                                        <p:tgtEl>
                                          <p:spTgt spid="358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3">
                                            <p:txEl>
                                              <p:pRg st="4" end="4"/>
                                            </p:txEl>
                                          </p:spTgt>
                                        </p:tgtEl>
                                        <p:attrNameLst>
                                          <p:attrName>style.visibility</p:attrName>
                                        </p:attrNameLst>
                                      </p:cBhvr>
                                      <p:to>
                                        <p:strVal val="visible"/>
                                      </p:to>
                                    </p:set>
                                    <p:animEffect transition="in" filter="wipe(left)">
                                      <p:cBhvr>
                                        <p:cTn id="22" dur="5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a:t>
            </a:r>
          </a:p>
        </p:txBody>
      </p:sp>
      <p:sp>
        <p:nvSpPr>
          <p:cNvPr id="54274" name="Rectangle 2"/>
          <p:cNvSpPr>
            <a:spLocks noGrp="1" noRot="1" noChangeArrowheads="1"/>
          </p:cNvSpPr>
          <p:nvPr>
            <p:ph type="title"/>
          </p:nvPr>
        </p:nvSpPr>
        <p:spPr/>
        <p:txBody>
          <a:bodyPr/>
          <a:lstStyle/>
          <a:p>
            <a:pPr eaLnBrk="1" hangingPunct="1">
              <a:defRPr/>
            </a:pPr>
            <a:r>
              <a:rPr lang="en-US"/>
              <a:t>Putting Failure Into Perspective</a:t>
            </a:r>
          </a:p>
        </p:txBody>
      </p:sp>
      <p:sp>
        <p:nvSpPr>
          <p:cNvPr id="54275" name="Rectangle 3"/>
          <p:cNvSpPr>
            <a:spLocks noGrp="1" noChangeArrowheads="1"/>
          </p:cNvSpPr>
          <p:nvPr>
            <p:ph type="body" idx="1"/>
          </p:nvPr>
        </p:nvSpPr>
        <p:spPr>
          <a:xfrm>
            <a:off x="838200" y="2057400"/>
            <a:ext cx="7696200" cy="4068763"/>
          </a:xfrm>
        </p:spPr>
        <p:txBody>
          <a:bodyPr/>
          <a:lstStyle/>
          <a:p>
            <a:pPr eaLnBrk="1" hangingPunct="1">
              <a:lnSpc>
                <a:spcPct val="80000"/>
              </a:lnSpc>
              <a:spcBef>
                <a:spcPct val="60000"/>
              </a:spcBef>
              <a:defRPr/>
            </a:pPr>
            <a:r>
              <a:rPr lang="en-US"/>
              <a:t>Entrepreneurs are </a:t>
            </a:r>
            <a:r>
              <a:rPr lang="en-US" i="1"/>
              <a:t>not</a:t>
            </a:r>
            <a:r>
              <a:rPr lang="en-US"/>
              <a:t> paralyzed by the prospect of failure.</a:t>
            </a:r>
          </a:p>
          <a:p>
            <a:pPr eaLnBrk="1" hangingPunct="1">
              <a:lnSpc>
                <a:spcPct val="80000"/>
              </a:lnSpc>
              <a:spcBef>
                <a:spcPct val="60000"/>
              </a:spcBef>
              <a:defRPr/>
            </a:pPr>
            <a:r>
              <a:rPr lang="en-US"/>
              <a:t>Failure – a natural part of the creative process.  </a:t>
            </a:r>
          </a:p>
          <a:p>
            <a:pPr eaLnBrk="1" hangingPunct="1">
              <a:lnSpc>
                <a:spcPct val="80000"/>
              </a:lnSpc>
              <a:spcBef>
                <a:spcPct val="60000"/>
              </a:spcBef>
              <a:defRPr/>
            </a:pPr>
            <a:r>
              <a:rPr lang="en-US"/>
              <a:t>Successful entrepreneurs learn to fail </a:t>
            </a:r>
            <a:r>
              <a:rPr lang="en-US" i="1"/>
              <a:t>intelligently</a:t>
            </a:r>
            <a:r>
              <a:rPr lang="en-US"/>
              <a:t>.</a:t>
            </a:r>
          </a:p>
        </p:txBody>
      </p:sp>
      <p:sp>
        <p:nvSpPr>
          <p:cNvPr id="60421" name="Slide Number Placeholder 3"/>
          <p:cNvSpPr>
            <a:spLocks noGrp="1"/>
          </p:cNvSpPr>
          <p:nvPr>
            <p:ph type="sldNum" sz="quarter" idx="10"/>
          </p:nvPr>
        </p:nvSpPr>
        <p:spPr>
          <a:xfrm>
            <a:off x="8229600" y="6338888"/>
            <a:ext cx="884238" cy="476250"/>
          </a:xfrm>
          <a:noFill/>
        </p:spPr>
        <p:txBody>
          <a:bodyPr/>
          <a:lstStyle/>
          <a:p>
            <a:r>
              <a:rPr lang="en-US"/>
              <a:t>1 - </a:t>
            </a:r>
            <a:fld id="{504C4CD9-D7DD-4E0C-96E5-3D18E66CE454}" type="slidenum">
              <a:rPr lang="en-US"/>
              <a:pPr/>
              <a:t>39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wipe(left)">
                                      <p:cBhvr>
                                        <p:cTn id="7" dur="500"/>
                                        <p:tgtEl>
                                          <p:spTgt spid="542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275">
                                            <p:txEl>
                                              <p:pRg st="2" end="2"/>
                                            </p:txEl>
                                          </p:spTgt>
                                        </p:tgtEl>
                                        <p:attrNameLst>
                                          <p:attrName>style.visibility</p:attrName>
                                        </p:attrNameLst>
                                      </p:cBhvr>
                                      <p:to>
                                        <p:strVal val="visible"/>
                                      </p:to>
                                    </p:set>
                                    <p:animEffect transition="in" filter="wipe(left)">
                                      <p:cBhvr>
                                        <p:cTn id="12" dur="5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Ingvar </a:t>
            </a:r>
            <a:r>
              <a:rPr lang="en-US" dirty="0" err="1"/>
              <a:t>Kamprad</a:t>
            </a:r>
            <a:endParaRPr lang="en-US" dirty="0"/>
          </a:p>
        </p:txBody>
      </p:sp>
      <p:pic>
        <p:nvPicPr>
          <p:cNvPr id="1026" name="Picture 2" descr="C:\Users\fiaz\Desktop\download.jpg"/>
          <p:cNvPicPr>
            <a:picLocks noGrp="1" noChangeAspect="1" noChangeArrowheads="1"/>
          </p:cNvPicPr>
          <p:nvPr>
            <p:ph idx="1"/>
          </p:nvPr>
        </p:nvPicPr>
        <p:blipFill>
          <a:blip r:embed="rId2"/>
          <a:srcRect/>
          <a:stretch>
            <a:fillRect/>
          </a:stretch>
        </p:blipFill>
        <p:spPr bwMode="auto">
          <a:xfrm>
            <a:off x="990600" y="3401219"/>
            <a:ext cx="6698855" cy="345678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a:t>
            </a:r>
          </a:p>
        </p:txBody>
      </p:sp>
      <p:sp>
        <p:nvSpPr>
          <p:cNvPr id="21506" name="Rectangle 2"/>
          <p:cNvSpPr>
            <a:spLocks noGrp="1" noRot="1" noChangeArrowheads="1"/>
          </p:cNvSpPr>
          <p:nvPr>
            <p:ph type="title"/>
          </p:nvPr>
        </p:nvSpPr>
        <p:spPr>
          <a:xfrm>
            <a:off x="457200" y="234950"/>
            <a:ext cx="8382000" cy="1100138"/>
          </a:xfrm>
        </p:spPr>
        <p:txBody>
          <a:bodyPr lIns="88900" tIns="46038" rIns="88900" bIns="46038">
            <a:normAutofit fontScale="90000"/>
          </a:bodyPr>
          <a:lstStyle/>
          <a:p>
            <a:pPr eaLnBrk="1" hangingPunct="1">
              <a:lnSpc>
                <a:spcPct val="90000"/>
              </a:lnSpc>
              <a:defRPr/>
            </a:pPr>
            <a:r>
              <a:rPr lang="en-US" dirty="0"/>
              <a:t>Avoiding the Pitfalls of </a:t>
            </a:r>
            <a:br>
              <a:rPr lang="en-US" dirty="0"/>
            </a:br>
            <a:r>
              <a:rPr lang="en-US" dirty="0"/>
              <a:t>Small Business Failure</a:t>
            </a:r>
          </a:p>
        </p:txBody>
      </p:sp>
      <p:sp>
        <p:nvSpPr>
          <p:cNvPr id="21507" name="Rectangle 3"/>
          <p:cNvSpPr>
            <a:spLocks noGrp="1" noChangeArrowheads="1"/>
          </p:cNvSpPr>
          <p:nvPr>
            <p:ph type="body" idx="1"/>
          </p:nvPr>
        </p:nvSpPr>
        <p:spPr>
          <a:xfrm>
            <a:off x="990600" y="1905000"/>
            <a:ext cx="7391400" cy="3810000"/>
          </a:xfrm>
        </p:spPr>
        <p:txBody>
          <a:bodyPr lIns="88900" tIns="46038" rIns="88900" bIns="46038">
            <a:normAutofit lnSpcReduction="10000"/>
          </a:bodyPr>
          <a:lstStyle/>
          <a:p>
            <a:pPr eaLnBrk="1" hangingPunct="1">
              <a:lnSpc>
                <a:spcPct val="85000"/>
              </a:lnSpc>
              <a:spcBef>
                <a:spcPts val="1200"/>
              </a:spcBef>
              <a:defRPr/>
            </a:pPr>
            <a:r>
              <a:rPr lang="en-US" sz="3000" dirty="0"/>
              <a:t>Know your business in depth</a:t>
            </a:r>
          </a:p>
          <a:p>
            <a:pPr eaLnBrk="1" hangingPunct="1">
              <a:lnSpc>
                <a:spcPct val="85000"/>
              </a:lnSpc>
              <a:spcBef>
                <a:spcPts val="1200"/>
              </a:spcBef>
              <a:defRPr/>
            </a:pPr>
            <a:r>
              <a:rPr lang="en-US" sz="3000" dirty="0"/>
              <a:t>Develop a solid business plan</a:t>
            </a:r>
          </a:p>
          <a:p>
            <a:pPr eaLnBrk="1" hangingPunct="1">
              <a:lnSpc>
                <a:spcPct val="85000"/>
              </a:lnSpc>
              <a:spcBef>
                <a:spcPts val="1200"/>
              </a:spcBef>
              <a:defRPr/>
            </a:pPr>
            <a:r>
              <a:rPr lang="en-US" sz="3000" dirty="0"/>
              <a:t>Manage financial resources</a:t>
            </a:r>
          </a:p>
          <a:p>
            <a:pPr eaLnBrk="1" hangingPunct="1">
              <a:lnSpc>
                <a:spcPct val="85000"/>
              </a:lnSpc>
              <a:spcBef>
                <a:spcPts val="1200"/>
              </a:spcBef>
              <a:defRPr/>
            </a:pPr>
            <a:r>
              <a:rPr lang="en-US" sz="3000" dirty="0"/>
              <a:t>Understand financial statements</a:t>
            </a:r>
          </a:p>
          <a:p>
            <a:pPr eaLnBrk="1" hangingPunct="1">
              <a:lnSpc>
                <a:spcPct val="85000"/>
              </a:lnSpc>
              <a:spcBef>
                <a:spcPts val="1200"/>
              </a:spcBef>
              <a:defRPr/>
            </a:pPr>
            <a:r>
              <a:rPr lang="en-US" sz="3000" dirty="0"/>
              <a:t>Learn to manage people effectively</a:t>
            </a:r>
          </a:p>
          <a:p>
            <a:pPr eaLnBrk="1" hangingPunct="1">
              <a:lnSpc>
                <a:spcPct val="85000"/>
              </a:lnSpc>
              <a:spcBef>
                <a:spcPts val="1200"/>
              </a:spcBef>
              <a:defRPr/>
            </a:pPr>
            <a:r>
              <a:rPr lang="en-US" sz="3000" dirty="0"/>
              <a:t>Set your business apart from the competition</a:t>
            </a:r>
          </a:p>
          <a:p>
            <a:pPr eaLnBrk="1" hangingPunct="1">
              <a:lnSpc>
                <a:spcPct val="85000"/>
              </a:lnSpc>
              <a:spcBef>
                <a:spcPts val="1200"/>
              </a:spcBef>
              <a:defRPr/>
            </a:pPr>
            <a:r>
              <a:rPr lang="en-US" sz="3000" dirty="0"/>
              <a:t>Maintain a positive attitude</a:t>
            </a:r>
          </a:p>
        </p:txBody>
      </p:sp>
      <p:sp>
        <p:nvSpPr>
          <p:cNvPr id="61445" name="Slide Number Placeholder 3"/>
          <p:cNvSpPr>
            <a:spLocks noGrp="1"/>
          </p:cNvSpPr>
          <p:nvPr>
            <p:ph type="sldNum" sz="quarter" idx="10"/>
          </p:nvPr>
        </p:nvSpPr>
        <p:spPr>
          <a:xfrm>
            <a:off x="8229600" y="6338888"/>
            <a:ext cx="884238" cy="476250"/>
          </a:xfrm>
          <a:noFill/>
        </p:spPr>
        <p:txBody>
          <a:bodyPr/>
          <a:lstStyle/>
          <a:p>
            <a:r>
              <a:rPr lang="en-US"/>
              <a:t>1 - </a:t>
            </a:r>
            <a:fld id="{E379921A-30E4-49A4-B6DC-FBB7B8B9D28D}" type="slidenum">
              <a:rPr lang="en-US"/>
              <a:pPr/>
              <a:t>40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wipe(left)">
                                      <p:cBhvr>
                                        <p:cTn id="7" dur="500"/>
                                        <p:tgtEl>
                                          <p:spTgt spid="215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wipe(left)">
                                      <p:cBhvr>
                                        <p:cTn id="12" dur="500"/>
                                        <p:tgtEl>
                                          <p:spTgt spid="215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Effect transition="in" filter="wipe(left)">
                                      <p:cBhvr>
                                        <p:cTn id="17" dur="500"/>
                                        <p:tgtEl>
                                          <p:spTgt spid="215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07">
                                            <p:txEl>
                                              <p:pRg st="4" end="4"/>
                                            </p:txEl>
                                          </p:spTgt>
                                        </p:tgtEl>
                                        <p:attrNameLst>
                                          <p:attrName>style.visibility</p:attrName>
                                        </p:attrNameLst>
                                      </p:cBhvr>
                                      <p:to>
                                        <p:strVal val="visible"/>
                                      </p:to>
                                    </p:set>
                                    <p:animEffect transition="in" filter="wipe(left)">
                                      <p:cBhvr>
                                        <p:cTn id="22" dur="500"/>
                                        <p:tgtEl>
                                          <p:spTgt spid="2150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animEffect transition="in" filter="wipe(left)">
                                      <p:cBhvr>
                                        <p:cTn id="27" dur="500"/>
                                        <p:tgtEl>
                                          <p:spTgt spid="2150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07">
                                            <p:txEl>
                                              <p:pRg st="6" end="6"/>
                                            </p:txEl>
                                          </p:spTgt>
                                        </p:tgtEl>
                                        <p:attrNameLst>
                                          <p:attrName>style.visibility</p:attrName>
                                        </p:attrNameLst>
                                      </p:cBhvr>
                                      <p:to>
                                        <p:strVal val="visible"/>
                                      </p:to>
                                    </p:set>
                                    <p:animEffect transition="in" filter="wipe(left)">
                                      <p:cBhvr>
                                        <p:cTn id="32"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dirty="0"/>
              <a:t> </a:t>
            </a:r>
          </a:p>
        </p:txBody>
      </p:sp>
      <p:sp>
        <p:nvSpPr>
          <p:cNvPr id="6" name="Slide Number Placeholder 4"/>
          <p:cNvSpPr>
            <a:spLocks noGrp="1"/>
          </p:cNvSpPr>
          <p:nvPr>
            <p:ph type="sldNum" sz="quarter" idx="11"/>
          </p:nvPr>
        </p:nvSpPr>
        <p:spPr/>
        <p:txBody>
          <a:bodyPr/>
          <a:lstStyle/>
          <a:p>
            <a:pPr>
              <a:defRPr/>
            </a:pPr>
            <a:r>
              <a:rPr lang="en-US"/>
              <a:t>1–</a:t>
            </a:r>
            <a:fld id="{3FBBFDB3-11B4-4E2A-B9AB-AFFED501864F}" type="slidenum">
              <a:rPr lang="en-US"/>
              <a:pPr>
                <a:defRPr/>
              </a:pPr>
              <a:t>41</a:t>
            </a:fld>
            <a:endParaRPr lang="en-US"/>
          </a:p>
        </p:txBody>
      </p:sp>
      <p:sp>
        <p:nvSpPr>
          <p:cNvPr id="10244" name="Rectangle 2" descr="Aheader01"/>
          <p:cNvSpPr>
            <a:spLocks noGrp="1" noChangeArrowheads="1"/>
          </p:cNvSpPr>
          <p:nvPr>
            <p:ph type="title"/>
          </p:nvPr>
        </p:nvSpPr>
        <p:spPr>
          <a:xfrm>
            <a:off x="0" y="276225"/>
            <a:ext cx="7589838" cy="1231900"/>
          </a:xfrm>
        </p:spPr>
        <p:txBody>
          <a:bodyPr>
            <a:normAutofit fontScale="90000"/>
          </a:bodyPr>
          <a:lstStyle/>
          <a:p>
            <a:pPr eaLnBrk="1" hangingPunct="1">
              <a:defRPr/>
            </a:pPr>
            <a:r>
              <a:rPr lang="en-US">
                <a:ea typeface="ＭＳ Ｐゴシック" charset="-128"/>
              </a:rPr>
              <a:t>Why People Become Entrepreneurs</a:t>
            </a:r>
          </a:p>
        </p:txBody>
      </p:sp>
      <p:sp>
        <p:nvSpPr>
          <p:cNvPr id="2027523" name="Rectangle 3"/>
          <p:cNvSpPr>
            <a:spLocks noGrp="1" noChangeArrowheads="1"/>
          </p:cNvSpPr>
          <p:nvPr>
            <p:ph type="body" idx="1"/>
          </p:nvPr>
        </p:nvSpPr>
        <p:spPr>
          <a:xfrm>
            <a:off x="365125" y="1600200"/>
            <a:ext cx="6492875" cy="4754563"/>
          </a:xfrm>
        </p:spPr>
        <p:txBody>
          <a:bodyPr/>
          <a:lstStyle/>
          <a:p>
            <a:pPr eaLnBrk="1" hangingPunct="1">
              <a:buFont typeface="Wingdings" charset="2"/>
              <a:buChar char="n"/>
              <a:defRPr/>
            </a:pPr>
            <a:r>
              <a:rPr lang="en-US">
                <a:ea typeface="ＭＳ Ｐゴシック" charset="-128"/>
              </a:rPr>
              <a:t>Reluctant Entrepreneur</a:t>
            </a:r>
          </a:p>
          <a:p>
            <a:pPr lvl="1" eaLnBrk="1" hangingPunct="1">
              <a:defRPr/>
            </a:pPr>
            <a:r>
              <a:rPr lang="en-US">
                <a:ea typeface="ＭＳ Ｐゴシック" charset="-128"/>
              </a:rPr>
              <a:t>A person who becomes an entrepreneur as a result of some severe hardship.</a:t>
            </a:r>
          </a:p>
          <a:p>
            <a:pPr eaLnBrk="1" hangingPunct="1">
              <a:buFont typeface="Wingdings" charset="2"/>
              <a:buChar char="n"/>
              <a:defRPr/>
            </a:pPr>
            <a:r>
              <a:rPr lang="en-US">
                <a:ea typeface="ＭＳ Ｐゴシック" charset="-128"/>
              </a:rPr>
              <a:t>Refugee</a:t>
            </a:r>
          </a:p>
          <a:p>
            <a:pPr lvl="1" eaLnBrk="1" hangingPunct="1">
              <a:defRPr/>
            </a:pPr>
            <a:r>
              <a:rPr lang="en-US">
                <a:ea typeface="ＭＳ Ｐゴシック" charset="-128"/>
              </a:rPr>
              <a:t>A person who becomes an entrepreneur to escape an undesirable situation.</a:t>
            </a:r>
          </a:p>
        </p:txBody>
      </p:sp>
      <p:pic>
        <p:nvPicPr>
          <p:cNvPr id="14342" name="Picture 4" descr="bd04980_"/>
          <p:cNvPicPr>
            <a:picLocks noChangeAspect="1" noChangeArrowheads="1"/>
          </p:cNvPicPr>
          <p:nvPr/>
        </p:nvPicPr>
        <p:blipFill>
          <a:blip r:embed="rId3" cstate="print"/>
          <a:srcRect/>
          <a:stretch>
            <a:fillRect/>
          </a:stretch>
        </p:blipFill>
        <p:spPr bwMode="auto">
          <a:xfrm>
            <a:off x="5121275" y="4371975"/>
            <a:ext cx="3292475" cy="1982788"/>
          </a:xfrm>
          <a:prstGeom prst="rect">
            <a:avLst/>
          </a:prstGeom>
          <a:noFill/>
          <a:ln w="9525">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dirty="0"/>
              <a:t> </a:t>
            </a:r>
          </a:p>
        </p:txBody>
      </p:sp>
      <p:sp>
        <p:nvSpPr>
          <p:cNvPr id="6" name="Slide Number Placeholder 4"/>
          <p:cNvSpPr>
            <a:spLocks noGrp="1"/>
          </p:cNvSpPr>
          <p:nvPr>
            <p:ph type="sldNum" sz="quarter" idx="11"/>
          </p:nvPr>
        </p:nvSpPr>
        <p:spPr/>
        <p:txBody>
          <a:bodyPr/>
          <a:lstStyle/>
          <a:p>
            <a:pPr>
              <a:defRPr/>
            </a:pPr>
            <a:r>
              <a:rPr lang="en-US"/>
              <a:t>1–</a:t>
            </a:r>
            <a:fld id="{E36FBD57-CBC1-40C1-A015-C18AAE3F6705}" type="slidenum">
              <a:rPr lang="en-US"/>
              <a:pPr>
                <a:defRPr/>
              </a:pPr>
              <a:t>42</a:t>
            </a:fld>
            <a:endParaRPr lang="en-US"/>
          </a:p>
        </p:txBody>
      </p:sp>
      <p:sp>
        <p:nvSpPr>
          <p:cNvPr id="13316" name="Rectangle 2" descr="Aheader01"/>
          <p:cNvSpPr>
            <a:spLocks noGrp="1" noChangeArrowheads="1"/>
          </p:cNvSpPr>
          <p:nvPr>
            <p:ph type="title"/>
          </p:nvPr>
        </p:nvSpPr>
        <p:spPr>
          <a:xfrm>
            <a:off x="0" y="276225"/>
            <a:ext cx="5211763" cy="1231900"/>
          </a:xfrm>
        </p:spPr>
        <p:txBody>
          <a:bodyPr/>
          <a:lstStyle/>
          <a:p>
            <a:pPr eaLnBrk="1" hangingPunct="1">
              <a:defRPr/>
            </a:pPr>
            <a:r>
              <a:rPr lang="en-US" dirty="0">
                <a:ea typeface="ＭＳ Ｐゴシック" charset="-128"/>
              </a:rPr>
              <a:t>Artisan Entrepreneurs</a:t>
            </a:r>
          </a:p>
        </p:txBody>
      </p:sp>
      <p:sp>
        <p:nvSpPr>
          <p:cNvPr id="2033667" name="Rectangle 3"/>
          <p:cNvSpPr>
            <a:spLocks noGrp="1" noChangeArrowheads="1"/>
          </p:cNvSpPr>
          <p:nvPr>
            <p:ph type="body" idx="1"/>
          </p:nvPr>
        </p:nvSpPr>
        <p:spPr/>
        <p:txBody>
          <a:bodyPr/>
          <a:lstStyle/>
          <a:p>
            <a:pPr eaLnBrk="1" hangingPunct="1">
              <a:buFont typeface="Wingdings" charset="2"/>
              <a:buChar char="n"/>
              <a:defRPr/>
            </a:pPr>
            <a:r>
              <a:rPr lang="en-US" sz="2400" dirty="0">
                <a:ea typeface="ＭＳ Ｐゴシック" charset="-128"/>
              </a:rPr>
              <a:t>Artisan Entrepreneur</a:t>
            </a:r>
          </a:p>
          <a:p>
            <a:pPr lvl="1" eaLnBrk="1" hangingPunct="1">
              <a:defRPr/>
            </a:pPr>
            <a:r>
              <a:rPr lang="en-US" sz="2000" dirty="0">
                <a:ea typeface="ＭＳ Ｐゴシック" charset="-128"/>
              </a:rPr>
              <a:t>A person with primarily technical skills and little business knowledge who starts a business</a:t>
            </a:r>
          </a:p>
          <a:p>
            <a:pPr eaLnBrk="1" hangingPunct="1">
              <a:buFont typeface="Wingdings" charset="2"/>
              <a:buChar char="n"/>
              <a:defRPr/>
            </a:pPr>
            <a:r>
              <a:rPr lang="en-US" sz="2400" dirty="0">
                <a:ea typeface="ＭＳ Ｐゴシック" charset="-128"/>
              </a:rPr>
              <a:t>Characteristics:</a:t>
            </a:r>
          </a:p>
          <a:p>
            <a:pPr lvl="1" eaLnBrk="1" hangingPunct="1">
              <a:spcBef>
                <a:spcPct val="25000"/>
              </a:spcBef>
              <a:defRPr/>
            </a:pPr>
            <a:r>
              <a:rPr lang="en-US" sz="2000" dirty="0">
                <a:ea typeface="ＭＳ Ｐゴシック" charset="-128"/>
              </a:rPr>
              <a:t>Take a paternalistic/authoritarian approach</a:t>
            </a:r>
          </a:p>
          <a:p>
            <a:pPr lvl="1" eaLnBrk="1" hangingPunct="1">
              <a:spcBef>
                <a:spcPct val="25000"/>
              </a:spcBef>
              <a:defRPr/>
            </a:pPr>
            <a:r>
              <a:rPr lang="en-US" sz="2000" dirty="0">
                <a:ea typeface="ＭＳ Ｐゴシック" charset="-128"/>
              </a:rPr>
              <a:t>Are reluctant to delegate</a:t>
            </a:r>
          </a:p>
          <a:p>
            <a:pPr lvl="1" eaLnBrk="1" hangingPunct="1">
              <a:spcBef>
                <a:spcPct val="25000"/>
              </a:spcBef>
              <a:defRPr/>
            </a:pPr>
            <a:r>
              <a:rPr lang="en-US" sz="2000" dirty="0">
                <a:ea typeface="ＭＳ Ｐゴシック" charset="-128"/>
              </a:rPr>
              <a:t>Use few sources of capital</a:t>
            </a:r>
          </a:p>
          <a:p>
            <a:pPr lvl="1" eaLnBrk="1" hangingPunct="1">
              <a:spcBef>
                <a:spcPct val="25000"/>
              </a:spcBef>
              <a:defRPr/>
            </a:pPr>
            <a:r>
              <a:rPr lang="en-US" sz="2000" dirty="0">
                <a:ea typeface="ＭＳ Ｐゴシック" charset="-128"/>
              </a:rPr>
              <a:t>Have a traditional marketing strategy</a:t>
            </a:r>
          </a:p>
          <a:p>
            <a:pPr lvl="1" eaLnBrk="1" hangingPunct="1">
              <a:spcBef>
                <a:spcPct val="25000"/>
              </a:spcBef>
              <a:defRPr/>
            </a:pPr>
            <a:r>
              <a:rPr lang="en-US" sz="2000" dirty="0">
                <a:ea typeface="ＭＳ Ｐゴシック" charset="-128"/>
              </a:rPr>
              <a:t>Focus on personal sales effort</a:t>
            </a:r>
          </a:p>
          <a:p>
            <a:pPr lvl="1" eaLnBrk="1" hangingPunct="1">
              <a:spcBef>
                <a:spcPct val="25000"/>
              </a:spcBef>
              <a:defRPr/>
            </a:pPr>
            <a:r>
              <a:rPr lang="en-US" sz="2000" dirty="0">
                <a:ea typeface="ＭＳ Ｐゴシック" charset="-128"/>
              </a:rPr>
              <a:t>Have a short planning horizon</a:t>
            </a:r>
          </a:p>
        </p:txBody>
      </p:sp>
      <p:pic>
        <p:nvPicPr>
          <p:cNvPr id="17414" name="Picture 13" descr="j0240609"/>
          <p:cNvPicPr>
            <a:picLocks noChangeAspect="1" noChangeArrowheads="1"/>
          </p:cNvPicPr>
          <p:nvPr/>
        </p:nvPicPr>
        <p:blipFill>
          <a:blip r:embed="rId3" cstate="print"/>
          <a:srcRect/>
          <a:stretch>
            <a:fillRect/>
          </a:stretch>
        </p:blipFill>
        <p:spPr bwMode="auto">
          <a:xfrm>
            <a:off x="5668963" y="3154363"/>
            <a:ext cx="2651125" cy="2540000"/>
          </a:xfrm>
          <a:prstGeom prst="rect">
            <a:avLst/>
          </a:prstGeom>
          <a:noFill/>
          <a:ln w="9525">
            <a:no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dirty="0"/>
              <a:t> </a:t>
            </a:r>
          </a:p>
        </p:txBody>
      </p:sp>
      <p:sp>
        <p:nvSpPr>
          <p:cNvPr id="6" name="Slide Number Placeholder 4"/>
          <p:cNvSpPr>
            <a:spLocks noGrp="1"/>
          </p:cNvSpPr>
          <p:nvPr>
            <p:ph type="sldNum" sz="quarter" idx="11"/>
          </p:nvPr>
        </p:nvSpPr>
        <p:spPr/>
        <p:txBody>
          <a:bodyPr/>
          <a:lstStyle/>
          <a:p>
            <a:pPr>
              <a:defRPr/>
            </a:pPr>
            <a:r>
              <a:rPr lang="en-US"/>
              <a:t>1–</a:t>
            </a:r>
            <a:fld id="{C84FFAAF-881D-4F2F-BA21-C27949EBA3C1}" type="slidenum">
              <a:rPr lang="en-US"/>
              <a:pPr>
                <a:defRPr/>
              </a:pPr>
              <a:t>43</a:t>
            </a:fld>
            <a:endParaRPr lang="en-US"/>
          </a:p>
        </p:txBody>
      </p:sp>
      <p:sp>
        <p:nvSpPr>
          <p:cNvPr id="14340" name="Rectangle 2" descr="Aheader01"/>
          <p:cNvSpPr>
            <a:spLocks noGrp="1" noChangeArrowheads="1"/>
          </p:cNvSpPr>
          <p:nvPr>
            <p:ph type="title"/>
          </p:nvPr>
        </p:nvSpPr>
        <p:spPr>
          <a:xfrm>
            <a:off x="0" y="276225"/>
            <a:ext cx="6675438" cy="1231900"/>
          </a:xfrm>
        </p:spPr>
        <p:txBody>
          <a:bodyPr/>
          <a:lstStyle/>
          <a:p>
            <a:pPr eaLnBrk="1" hangingPunct="1">
              <a:defRPr/>
            </a:pPr>
            <a:r>
              <a:rPr lang="en-US">
                <a:ea typeface="ＭＳ Ｐゴシック" charset="-128"/>
              </a:rPr>
              <a:t>Opportunistic Entrepreneurs</a:t>
            </a:r>
          </a:p>
        </p:txBody>
      </p:sp>
      <p:sp>
        <p:nvSpPr>
          <p:cNvPr id="2035715" name="Rectangle 3"/>
          <p:cNvSpPr>
            <a:spLocks noGrp="1" noChangeArrowheads="1"/>
          </p:cNvSpPr>
          <p:nvPr>
            <p:ph type="body" idx="1"/>
          </p:nvPr>
        </p:nvSpPr>
        <p:spPr/>
        <p:txBody>
          <a:bodyPr/>
          <a:lstStyle/>
          <a:p>
            <a:pPr eaLnBrk="1" hangingPunct="1">
              <a:buFont typeface="Wingdings" charset="2"/>
              <a:buChar char="n"/>
              <a:defRPr/>
            </a:pPr>
            <a:r>
              <a:rPr lang="en-US" sz="2400">
                <a:ea typeface="ＭＳ Ｐゴシック" charset="-128"/>
              </a:rPr>
              <a:t>Opportunistic Entrepreneur</a:t>
            </a:r>
          </a:p>
          <a:p>
            <a:pPr lvl="1" eaLnBrk="1" hangingPunct="1">
              <a:defRPr/>
            </a:pPr>
            <a:r>
              <a:rPr lang="en-US" sz="2000">
                <a:ea typeface="ＭＳ Ｐゴシック" charset="-128"/>
              </a:rPr>
              <a:t>A person with both sophisticated managerial skills and technical knowledge who starts a business</a:t>
            </a:r>
          </a:p>
          <a:p>
            <a:pPr eaLnBrk="1" hangingPunct="1">
              <a:buFont typeface="Wingdings" charset="2"/>
              <a:buChar char="n"/>
              <a:defRPr/>
            </a:pPr>
            <a:r>
              <a:rPr lang="en-US" sz="2400">
                <a:ea typeface="ＭＳ Ｐゴシック" charset="-128"/>
              </a:rPr>
              <a:t>Characteristics:</a:t>
            </a:r>
          </a:p>
          <a:p>
            <a:pPr lvl="1" eaLnBrk="1" hangingPunct="1">
              <a:defRPr/>
            </a:pPr>
            <a:r>
              <a:rPr lang="en-US" sz="2000">
                <a:ea typeface="ＭＳ Ｐゴシック" charset="-128"/>
              </a:rPr>
              <a:t>Broad-based education</a:t>
            </a:r>
          </a:p>
          <a:p>
            <a:pPr lvl="1" eaLnBrk="1" hangingPunct="1">
              <a:defRPr/>
            </a:pPr>
            <a:r>
              <a:rPr lang="en-US" sz="2000">
                <a:ea typeface="ＭＳ Ｐゴシック" charset="-128"/>
              </a:rPr>
              <a:t>Scientific approach to problems</a:t>
            </a:r>
          </a:p>
          <a:p>
            <a:pPr lvl="1" eaLnBrk="1" hangingPunct="1">
              <a:defRPr/>
            </a:pPr>
            <a:r>
              <a:rPr lang="en-US" sz="2000">
                <a:ea typeface="ＭＳ Ｐゴシック" charset="-128"/>
              </a:rPr>
              <a:t>Willing to delegate</a:t>
            </a:r>
          </a:p>
          <a:p>
            <a:pPr lvl="1" eaLnBrk="1" hangingPunct="1">
              <a:defRPr/>
            </a:pPr>
            <a:r>
              <a:rPr lang="en-US" sz="2000">
                <a:ea typeface="ＭＳ Ｐゴシック" charset="-128"/>
              </a:rPr>
              <a:t>Broad view of strategy</a:t>
            </a:r>
          </a:p>
          <a:p>
            <a:pPr lvl="1" eaLnBrk="1" hangingPunct="1">
              <a:defRPr/>
            </a:pPr>
            <a:r>
              <a:rPr lang="en-US" sz="2000">
                <a:ea typeface="ＭＳ Ｐゴシック" charset="-128"/>
              </a:rPr>
              <a:t>Diversified marketing approach</a:t>
            </a:r>
          </a:p>
          <a:p>
            <a:pPr lvl="1" eaLnBrk="1" hangingPunct="1">
              <a:defRPr/>
            </a:pPr>
            <a:r>
              <a:rPr lang="en-US" sz="2000">
                <a:ea typeface="ＭＳ Ｐゴシック" charset="-128"/>
              </a:rPr>
              <a:t>Longer planning horizon</a:t>
            </a:r>
          </a:p>
          <a:p>
            <a:pPr lvl="1" eaLnBrk="1" hangingPunct="1">
              <a:defRPr/>
            </a:pPr>
            <a:r>
              <a:rPr lang="en-US" sz="2000">
                <a:ea typeface="ＭＳ Ｐゴシック" charset="-128"/>
              </a:rPr>
              <a:t>Sophisticated accounting </a:t>
            </a:r>
            <a:br>
              <a:rPr lang="en-US" sz="2000">
                <a:ea typeface="ＭＳ Ｐゴシック" charset="-128"/>
              </a:rPr>
            </a:br>
            <a:r>
              <a:rPr lang="en-US" sz="2000">
                <a:ea typeface="ＭＳ Ｐゴシック" charset="-128"/>
              </a:rPr>
              <a:t>and financial control</a:t>
            </a:r>
          </a:p>
        </p:txBody>
      </p:sp>
      <p:pic>
        <p:nvPicPr>
          <p:cNvPr id="18438" name="Picture 4" descr="j0230740"/>
          <p:cNvPicPr>
            <a:picLocks noChangeAspect="1" noChangeArrowheads="1"/>
          </p:cNvPicPr>
          <p:nvPr/>
        </p:nvPicPr>
        <p:blipFill>
          <a:blip r:embed="rId3" cstate="print"/>
          <a:srcRect/>
          <a:stretch>
            <a:fillRect/>
          </a:stretch>
        </p:blipFill>
        <p:spPr bwMode="auto">
          <a:xfrm>
            <a:off x="5121275" y="3570288"/>
            <a:ext cx="3306763" cy="2327275"/>
          </a:xfrm>
          <a:prstGeom prst="rect">
            <a:avLst/>
          </a:prstGeom>
          <a:noFill/>
          <a:ln w="9525">
            <a:noFill/>
            <a:miter lim="800000"/>
            <a:headEnd/>
            <a:tailEnd/>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533400" y="2133600"/>
            <a:ext cx="7772400" cy="2895600"/>
          </a:xfrm>
        </p:spPr>
        <p:txBody>
          <a:bodyPr>
            <a:normAutofit fontScale="85000" lnSpcReduction="20000"/>
          </a:bodyPr>
          <a:lstStyle/>
          <a:p>
            <a:pPr algn="ctr" eaLnBrk="1" hangingPunct="1">
              <a:lnSpc>
                <a:spcPct val="170000"/>
              </a:lnSpc>
              <a:buFontTx/>
              <a:buNone/>
            </a:pPr>
            <a:r>
              <a:rPr lang="en-US" sz="3600" dirty="0"/>
              <a:t>“Would-be entrepreneurs who are unable to </a:t>
            </a:r>
            <a:r>
              <a:rPr lang="en-US" sz="3600" i="1" u="sng" dirty="0"/>
              <a:t>name customers</a:t>
            </a:r>
            <a:r>
              <a:rPr lang="en-US" sz="3600" dirty="0"/>
              <a:t> are not ready to start a business. They have only found an idea and have not yet identified a </a:t>
            </a:r>
            <a:r>
              <a:rPr lang="en-US" sz="3600" i="1" u="sng" dirty="0"/>
              <a:t>market need</a:t>
            </a:r>
            <a:r>
              <a:rPr lang="en-US" sz="3600" dirty="0"/>
              <a:t>.”</a:t>
            </a:r>
          </a:p>
        </p:txBody>
      </p:sp>
      <p:sp>
        <p:nvSpPr>
          <p:cNvPr id="4" name="Title 3"/>
          <p:cNvSpPr>
            <a:spLocks noGrp="1"/>
          </p:cNvSpPr>
          <p:nvPr>
            <p:ph type="title"/>
          </p:nvPr>
        </p:nvSpPr>
        <p:spPr/>
        <p:txBody>
          <a:bodyPr/>
          <a:lstStyle/>
          <a:p>
            <a:r>
              <a:rPr lang="en-US" dirty="0"/>
              <a:t>Would-be entrepreneurs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6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609600"/>
            <a:ext cx="8458200" cy="1143000"/>
          </a:xfrm>
        </p:spPr>
        <p:txBody>
          <a:bodyPr/>
          <a:lstStyle/>
          <a:p>
            <a:pPr eaLnBrk="1" hangingPunct="1"/>
            <a:r>
              <a:rPr lang="en-US" sz="3400" u="sng"/>
              <a:t>What Does it Take to Be Successful</a:t>
            </a:r>
            <a:r>
              <a:rPr lang="en-US" sz="3400"/>
              <a:t>?</a:t>
            </a:r>
          </a:p>
        </p:txBody>
      </p:sp>
      <p:sp>
        <p:nvSpPr>
          <p:cNvPr id="12291" name="Rectangle 3"/>
          <p:cNvSpPr>
            <a:spLocks noGrp="1" noChangeArrowheads="1"/>
          </p:cNvSpPr>
          <p:nvPr>
            <p:ph type="body" idx="1"/>
          </p:nvPr>
        </p:nvSpPr>
        <p:spPr>
          <a:xfrm>
            <a:off x="609600" y="2514600"/>
            <a:ext cx="7772400" cy="1828800"/>
          </a:xfrm>
        </p:spPr>
        <p:txBody>
          <a:bodyPr/>
          <a:lstStyle/>
          <a:p>
            <a:pPr algn="ctr" eaLnBrk="1" hangingPunct="1">
              <a:lnSpc>
                <a:spcPct val="80000"/>
              </a:lnSpc>
              <a:buFontTx/>
              <a:buNone/>
            </a:pPr>
            <a:r>
              <a:rPr lang="en-US" sz="3600"/>
              <a:t>“In entrepreneurship, </a:t>
            </a:r>
            <a:r>
              <a:rPr lang="en-US" sz="3600" i="1" u="sng"/>
              <a:t>luck</a:t>
            </a:r>
            <a:r>
              <a:rPr lang="en-US" sz="3600"/>
              <a:t> is where </a:t>
            </a:r>
            <a:r>
              <a:rPr lang="en-US" sz="3600" i="1" u="sng"/>
              <a:t>preparation</a:t>
            </a:r>
            <a:r>
              <a:rPr lang="en-US" sz="3600"/>
              <a:t> and </a:t>
            </a:r>
            <a:r>
              <a:rPr lang="en-US" sz="3600" i="1" u="sng"/>
              <a:t>opportunity</a:t>
            </a:r>
            <a:r>
              <a:rPr lang="en-US" sz="3600"/>
              <a:t> meet.”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533400" y="2209800"/>
            <a:ext cx="7772400" cy="1828800"/>
          </a:xfrm>
        </p:spPr>
        <p:txBody>
          <a:bodyPr>
            <a:normAutofit fontScale="70000" lnSpcReduction="20000"/>
          </a:bodyPr>
          <a:lstStyle/>
          <a:p>
            <a:pPr>
              <a:lnSpc>
                <a:spcPct val="80000"/>
              </a:lnSpc>
            </a:pPr>
            <a:r>
              <a:rPr lang="en-US" sz="3600" dirty="0"/>
              <a:t>The </a:t>
            </a:r>
            <a:r>
              <a:rPr lang="en-US" sz="3600" i="1" u="sng" dirty="0"/>
              <a:t>idea</a:t>
            </a:r>
            <a:r>
              <a:rPr lang="en-US" sz="3600" dirty="0"/>
              <a:t> is not what is important</a:t>
            </a:r>
          </a:p>
          <a:p>
            <a:pPr>
              <a:lnSpc>
                <a:spcPct val="80000"/>
              </a:lnSpc>
            </a:pPr>
            <a:r>
              <a:rPr lang="en-US" sz="3600" dirty="0"/>
              <a:t>In entrepreneurship; ideas are a dime a dozen. </a:t>
            </a:r>
          </a:p>
          <a:p>
            <a:pPr>
              <a:lnSpc>
                <a:spcPct val="80000"/>
              </a:lnSpc>
            </a:pPr>
            <a:r>
              <a:rPr lang="en-US" sz="3600" dirty="0"/>
              <a:t>important things are,</a:t>
            </a:r>
          </a:p>
          <a:p>
            <a:pPr lvl="1">
              <a:lnSpc>
                <a:spcPct val="80000"/>
              </a:lnSpc>
            </a:pPr>
            <a:r>
              <a:rPr lang="en-US" dirty="0"/>
              <a:t>Developing the idea</a:t>
            </a:r>
          </a:p>
          <a:p>
            <a:pPr lvl="1">
              <a:lnSpc>
                <a:spcPct val="80000"/>
              </a:lnSpc>
            </a:pPr>
            <a:r>
              <a:rPr lang="en-US" dirty="0"/>
              <a:t>implementing it</a:t>
            </a:r>
          </a:p>
          <a:p>
            <a:pPr lvl="1">
              <a:lnSpc>
                <a:spcPct val="80000"/>
              </a:lnSpc>
            </a:pPr>
            <a:r>
              <a:rPr lang="en-US" dirty="0"/>
              <a:t>building a successful business </a:t>
            </a:r>
          </a:p>
          <a:p>
            <a:pPr eaLnBrk="1" hangingPunct="1">
              <a:lnSpc>
                <a:spcPct val="80000"/>
              </a:lnSpc>
              <a:buFontTx/>
              <a:buNone/>
            </a:pPr>
            <a:endParaRPr lang="en-US" sz="3600" dirty="0"/>
          </a:p>
        </p:txBody>
      </p:sp>
      <p:sp>
        <p:nvSpPr>
          <p:cNvPr id="7172" name="Rectangle 5"/>
          <p:cNvSpPr>
            <a:spLocks noGrp="1" noChangeArrowheads="1"/>
          </p:cNvSpPr>
          <p:nvPr>
            <p:ph type="title"/>
          </p:nvPr>
        </p:nvSpPr>
        <p:spPr/>
        <p:txBody>
          <a:bodyPr/>
          <a:lstStyle/>
          <a:p>
            <a:pPr eaLnBrk="1" hangingPunct="1"/>
            <a:r>
              <a:rPr lang="en-US" sz="3400" u="sng"/>
              <a:t>What Does It Take to Be Successful</a:t>
            </a:r>
            <a:r>
              <a:rPr lang="en-US" sz="3400"/>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5299">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52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52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52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52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advAuto="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400" u="sng"/>
              <a:t>What Does It Take to Be Successful</a:t>
            </a:r>
            <a:r>
              <a:rPr lang="en-US" sz="3400"/>
              <a:t>?</a:t>
            </a:r>
          </a:p>
        </p:txBody>
      </p:sp>
      <p:sp>
        <p:nvSpPr>
          <p:cNvPr id="123907" name="Rectangle 3"/>
          <p:cNvSpPr>
            <a:spLocks noGrp="1" noChangeArrowheads="1"/>
          </p:cNvSpPr>
          <p:nvPr>
            <p:ph type="body" idx="1"/>
          </p:nvPr>
        </p:nvSpPr>
        <p:spPr>
          <a:xfrm>
            <a:off x="533400" y="2133600"/>
            <a:ext cx="7772400" cy="1828800"/>
          </a:xfrm>
        </p:spPr>
        <p:txBody>
          <a:bodyPr>
            <a:normAutofit/>
          </a:bodyPr>
          <a:lstStyle/>
          <a:p>
            <a:pPr algn="ctr" eaLnBrk="1" hangingPunct="1">
              <a:lnSpc>
                <a:spcPct val="80000"/>
              </a:lnSpc>
              <a:buFontTx/>
              <a:buNone/>
            </a:pPr>
            <a:r>
              <a:rPr lang="en-US" sz="3600" dirty="0"/>
              <a:t>Somehow, someday… you are going to have to earn</a:t>
            </a:r>
          </a:p>
          <a:p>
            <a:pPr algn="ctr" eaLnBrk="1" hangingPunct="1">
              <a:lnSpc>
                <a:spcPct val="80000"/>
              </a:lnSpc>
              <a:buFontTx/>
              <a:buNone/>
            </a:pPr>
            <a:r>
              <a:rPr lang="en-US" sz="3600" dirty="0"/>
              <a:t>POSITIVE CASH FLOW.</a:t>
            </a:r>
          </a:p>
          <a:p>
            <a:pPr algn="ctr" eaLnBrk="1" hangingPunct="1">
              <a:lnSpc>
                <a:spcPct val="80000"/>
              </a:lnSpc>
              <a:buFontTx/>
              <a:buNone/>
            </a:pPr>
            <a:endParaRPr lang="en-US" sz="12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3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600" u="sng"/>
              <a:t>The Importance of Value Creation</a:t>
            </a:r>
          </a:p>
        </p:txBody>
      </p:sp>
      <p:sp>
        <p:nvSpPr>
          <p:cNvPr id="3075" name="Rectangle 3"/>
          <p:cNvSpPr>
            <a:spLocks noGrp="1" noChangeArrowheads="1"/>
          </p:cNvSpPr>
          <p:nvPr>
            <p:ph type="body" idx="1"/>
          </p:nvPr>
        </p:nvSpPr>
        <p:spPr>
          <a:xfrm>
            <a:off x="609600" y="1981200"/>
            <a:ext cx="7772400" cy="4114800"/>
          </a:xfrm>
        </p:spPr>
        <p:txBody>
          <a:bodyPr/>
          <a:lstStyle/>
          <a:p>
            <a:pPr algn="ctr" eaLnBrk="1" hangingPunct="1">
              <a:buFontTx/>
              <a:buNone/>
            </a:pPr>
            <a:r>
              <a:rPr lang="en-US" sz="4800" dirty="0"/>
              <a:t>	A successful business is one that </a:t>
            </a:r>
            <a:r>
              <a:rPr lang="en-US" sz="4800" i="1" u="sng" dirty="0"/>
              <a:t>delivers value</a:t>
            </a:r>
            <a:r>
              <a:rPr lang="en-US" sz="4800" dirty="0"/>
              <a:t> to its customers and </a:t>
            </a:r>
            <a:r>
              <a:rPr lang="en-US" sz="4800" i="1" u="sng" dirty="0"/>
              <a:t>creates value</a:t>
            </a:r>
            <a:r>
              <a:rPr lang="en-US" sz="4800" dirty="0"/>
              <a:t> for its owners.</a:t>
            </a:r>
          </a:p>
          <a:p>
            <a:pPr eaLnBrk="1" hangingPunct="1"/>
            <a:endParaRPr lang="en-US" sz="48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685800" y="1981200"/>
            <a:ext cx="7772400" cy="3886200"/>
          </a:xfrm>
        </p:spPr>
        <p:txBody>
          <a:bodyPr/>
          <a:lstStyle/>
          <a:p>
            <a:pPr eaLnBrk="1" hangingPunct="1">
              <a:lnSpc>
                <a:spcPct val="90000"/>
              </a:lnSpc>
              <a:buFontTx/>
              <a:buNone/>
            </a:pPr>
            <a:r>
              <a:rPr lang="en-US" sz="2400" dirty="0"/>
              <a:t>	Value is delivered to your customers when you do something for them</a:t>
            </a:r>
          </a:p>
          <a:p>
            <a:pPr lvl="2" eaLnBrk="1" hangingPunct="1">
              <a:lnSpc>
                <a:spcPct val="90000"/>
              </a:lnSpc>
            </a:pPr>
            <a:r>
              <a:rPr lang="en-US" dirty="0"/>
              <a:t>Better</a:t>
            </a:r>
          </a:p>
          <a:p>
            <a:pPr lvl="2" eaLnBrk="1" hangingPunct="1">
              <a:lnSpc>
                <a:spcPct val="90000"/>
              </a:lnSpc>
            </a:pPr>
            <a:r>
              <a:rPr lang="en-US" dirty="0"/>
              <a:t>Cheaper</a:t>
            </a:r>
          </a:p>
          <a:p>
            <a:pPr lvl="2" eaLnBrk="1" hangingPunct="1">
              <a:lnSpc>
                <a:spcPct val="90000"/>
              </a:lnSpc>
            </a:pPr>
            <a:r>
              <a:rPr lang="en-US" dirty="0"/>
              <a:t>Faster</a:t>
            </a:r>
          </a:p>
          <a:p>
            <a:pPr lvl="2" eaLnBrk="1" hangingPunct="1">
              <a:lnSpc>
                <a:spcPct val="90000"/>
              </a:lnSpc>
            </a:pPr>
            <a:r>
              <a:rPr lang="en-US" dirty="0"/>
              <a:t>Cooler</a:t>
            </a:r>
          </a:p>
          <a:p>
            <a:pPr lvl="2" eaLnBrk="1" hangingPunct="1">
              <a:lnSpc>
                <a:spcPct val="90000"/>
              </a:lnSpc>
            </a:pPr>
            <a:r>
              <a:rPr lang="en-US" dirty="0"/>
              <a:t>Different</a:t>
            </a:r>
          </a:p>
          <a:p>
            <a:pPr lvl="1" eaLnBrk="1" hangingPunct="1">
              <a:lnSpc>
                <a:spcPct val="90000"/>
              </a:lnSpc>
              <a:buFontTx/>
              <a:buNone/>
            </a:pPr>
            <a:r>
              <a:rPr lang="en-US" sz="2400" dirty="0"/>
              <a:t>However, it is likely that </a:t>
            </a:r>
            <a:r>
              <a:rPr lang="en-US" sz="2400" b="1" dirty="0"/>
              <a:t>none</a:t>
            </a:r>
            <a:r>
              <a:rPr lang="en-US" sz="2400" dirty="0"/>
              <a:t> of these will </a:t>
            </a:r>
            <a:r>
              <a:rPr lang="en-US" sz="2400" b="1" dirty="0"/>
              <a:t>work for long</a:t>
            </a:r>
            <a:r>
              <a:rPr lang="en-US" sz="2400" dirty="0"/>
              <a:t>, so </a:t>
            </a:r>
            <a:r>
              <a:rPr lang="en-US" sz="2400" b="1" dirty="0"/>
              <a:t>continuous improvement</a:t>
            </a:r>
            <a:r>
              <a:rPr lang="en-US" sz="2400" dirty="0"/>
              <a:t> and </a:t>
            </a:r>
            <a:r>
              <a:rPr lang="en-US" sz="2400" b="1" dirty="0"/>
              <a:t>innovation</a:t>
            </a:r>
            <a:r>
              <a:rPr lang="en-US" sz="2400" dirty="0"/>
              <a:t> are </a:t>
            </a:r>
            <a:r>
              <a:rPr lang="en-US" sz="2400" u="sng" dirty="0"/>
              <a:t>essential</a:t>
            </a:r>
            <a:r>
              <a:rPr lang="en-US" sz="2400" dirty="0"/>
              <a:t>.</a:t>
            </a:r>
          </a:p>
        </p:txBody>
      </p:sp>
      <p:sp>
        <p:nvSpPr>
          <p:cNvPr id="13315" name="Rectangle 6"/>
          <p:cNvSpPr>
            <a:spLocks noGrp="1" noChangeArrowheads="1"/>
          </p:cNvSpPr>
          <p:nvPr>
            <p:ph type="title"/>
          </p:nvPr>
        </p:nvSpPr>
        <p:spPr>
          <a:noFill/>
        </p:spPr>
        <p:txBody>
          <a:bodyPr/>
          <a:lstStyle/>
          <a:p>
            <a:pPr eaLnBrk="1" hangingPunct="1"/>
            <a:r>
              <a:rPr lang="en-US" sz="3600" u="sng"/>
              <a:t>The Importance of Value Creation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0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09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IKEA: I Know Everything Already</a:t>
            </a:r>
            <a:br>
              <a:rPr lang="en-US" dirty="0"/>
            </a:br>
            <a:r>
              <a:rPr lang="en-US" dirty="0"/>
              <a:t>or</a:t>
            </a:r>
            <a:br>
              <a:rPr lang="en-US" dirty="0"/>
            </a:br>
            <a:r>
              <a:rPr lang="en-US" dirty="0"/>
              <a:t> Ingvar </a:t>
            </a:r>
            <a:r>
              <a:rPr lang="en-US" dirty="0" err="1"/>
              <a:t>Kamprad</a:t>
            </a:r>
            <a:r>
              <a:rPr lang="en-US" dirty="0"/>
              <a:t> </a:t>
            </a:r>
            <a:r>
              <a:rPr lang="en-US" dirty="0" err="1"/>
              <a:t>Elmtaryd</a:t>
            </a:r>
            <a:r>
              <a:rPr lang="en-US" dirty="0"/>
              <a:t> </a:t>
            </a:r>
            <a:r>
              <a:rPr lang="en-US" dirty="0" err="1"/>
              <a:t>Agunnaryd</a:t>
            </a:r>
            <a:endParaRPr lang="en-US" dirty="0"/>
          </a:p>
        </p:txBody>
      </p:sp>
      <p:sp>
        <p:nvSpPr>
          <p:cNvPr id="3" name="Content Placeholder 2"/>
          <p:cNvSpPr>
            <a:spLocks noGrp="1"/>
          </p:cNvSpPr>
          <p:nvPr>
            <p:ph idx="1"/>
          </p:nvPr>
        </p:nvSpPr>
        <p:spPr>
          <a:xfrm>
            <a:off x="457200" y="2332037"/>
            <a:ext cx="8229600" cy="4525963"/>
          </a:xfrm>
        </p:spPr>
        <p:txBody>
          <a:bodyPr>
            <a:normAutofit fontScale="47500" lnSpcReduction="20000"/>
          </a:bodyPr>
          <a:lstStyle/>
          <a:p>
            <a:r>
              <a:rPr lang="en-US" dirty="0"/>
              <a:t>Any job cannot make a person prosperous…. financial growth starts with business</a:t>
            </a:r>
          </a:p>
          <a:p>
            <a:r>
              <a:rPr lang="en-US" dirty="0"/>
              <a:t>Success and development have no link to education. If education could earn money than all professors of the world would have been billionaires. </a:t>
            </a:r>
          </a:p>
          <a:p>
            <a:r>
              <a:rPr lang="en-US" dirty="0"/>
              <a:t>There are around 950 billionaires in the world but none of them is a professor, a doctor or an educationalist.</a:t>
            </a:r>
          </a:p>
          <a:p>
            <a:r>
              <a:rPr lang="en-US" dirty="0"/>
              <a:t>Successful people of the world have a mediocre educational background. These people know the importance of the time so rather than pursuing degrees they start a business in their student life.</a:t>
            </a:r>
          </a:p>
          <a:p>
            <a:r>
              <a:rPr lang="en-US" dirty="0"/>
              <a:t>There are 30000 people working for IKEA and are far superior to him (Ingvar). These educated people are better than him in vision, knowledge and skills. Deficiency is their lack of courage to quite their jobs and have no faith in their skills</a:t>
            </a:r>
          </a:p>
          <a:p>
            <a:r>
              <a:rPr lang="en-US" dirty="0"/>
              <a:t>If </a:t>
            </a:r>
            <a:r>
              <a:rPr lang="en-US" dirty="0" err="1"/>
              <a:t>somone</a:t>
            </a:r>
            <a:r>
              <a:rPr lang="en-US" dirty="0"/>
              <a:t> can work for Ingvar so can they do for themselves. All they need is a little courage.</a:t>
            </a:r>
          </a:p>
          <a:p>
            <a:r>
              <a:rPr lang="en-US" dirty="0"/>
              <a:t>Success is born with feet of an ant but while reaching youth its feet become as big as an elephant's.</a:t>
            </a:r>
          </a:p>
          <a:p>
            <a:r>
              <a:rPr lang="en-US" dirty="0"/>
              <a:t>There is an alternative for everything but there is no shortcut to success.</a:t>
            </a:r>
          </a:p>
          <a:p>
            <a:r>
              <a:rPr lang="en-US" dirty="0"/>
              <a:t>No chemical process in the world can transform iron into gold but human hand has the power</a:t>
            </a:r>
          </a:p>
          <a:p>
            <a:r>
              <a:rPr lang="en-US" dirty="0"/>
              <a:t>There is no refuge for lazy people in the world but it whole world is wide open for the hard working</a:t>
            </a:r>
          </a:p>
          <a:p>
            <a:r>
              <a:rPr lang="en-US" dirty="0"/>
              <a:t>A person's expertise is his passport.</a:t>
            </a:r>
          </a:p>
          <a:p>
            <a:endParaRPr lang="en-US" dirty="0"/>
          </a:p>
          <a:p>
            <a:endParaRPr lang="en-US" dirty="0"/>
          </a:p>
          <a:p>
            <a:r>
              <a:rPr lang="en-US" dirty="0"/>
              <a:t>http://www.forbes.com/billionaires/list/2/#version:static</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533400" y="1981200"/>
            <a:ext cx="7772400" cy="3505200"/>
          </a:xfrm>
        </p:spPr>
        <p:txBody>
          <a:bodyPr>
            <a:normAutofit/>
          </a:bodyPr>
          <a:lstStyle/>
          <a:p>
            <a:pPr eaLnBrk="1" hangingPunct="1">
              <a:buFontTx/>
              <a:buNone/>
            </a:pPr>
            <a:r>
              <a:rPr lang="en-US" dirty="0"/>
              <a:t>	Value is created for the owners when:</a:t>
            </a:r>
          </a:p>
          <a:p>
            <a:pPr lvl="1" eaLnBrk="1" hangingPunct="1">
              <a:spcBef>
                <a:spcPct val="40000"/>
              </a:spcBef>
              <a:spcAft>
                <a:spcPct val="30000"/>
              </a:spcAft>
            </a:pPr>
            <a:r>
              <a:rPr lang="en-US" sz="2400" dirty="0"/>
              <a:t>You</a:t>
            </a:r>
            <a:r>
              <a:rPr lang="en-US" sz="2400" b="1" dirty="0"/>
              <a:t> do more with their money</a:t>
            </a:r>
            <a:r>
              <a:rPr lang="en-US" sz="2400" dirty="0"/>
              <a:t> than they could do with it themselves</a:t>
            </a:r>
          </a:p>
          <a:p>
            <a:pPr lvl="1" eaLnBrk="1" hangingPunct="1">
              <a:spcAft>
                <a:spcPct val="30000"/>
              </a:spcAft>
            </a:pPr>
            <a:r>
              <a:rPr lang="en-US" sz="2400" dirty="0"/>
              <a:t>You invest in </a:t>
            </a:r>
            <a:r>
              <a:rPr lang="en-US" sz="2400" b="1" dirty="0"/>
              <a:t>productive activities</a:t>
            </a:r>
            <a:r>
              <a:rPr lang="en-US" sz="2400" dirty="0"/>
              <a:t> that </a:t>
            </a:r>
            <a:r>
              <a:rPr lang="en-US" sz="2400" b="1" dirty="0"/>
              <a:t>earn rates of return greater than their risk-adjusted costs</a:t>
            </a:r>
            <a:r>
              <a:rPr lang="en-US" sz="2400" dirty="0"/>
              <a:t> of capital.</a:t>
            </a:r>
          </a:p>
        </p:txBody>
      </p:sp>
      <p:sp>
        <p:nvSpPr>
          <p:cNvPr id="14339" name="Rectangle 3"/>
          <p:cNvSpPr>
            <a:spLocks noGrp="1" noChangeArrowheads="1"/>
          </p:cNvSpPr>
          <p:nvPr>
            <p:ph type="title"/>
          </p:nvPr>
        </p:nvSpPr>
        <p:spPr>
          <a:noFill/>
        </p:spPr>
        <p:txBody>
          <a:bodyPr/>
          <a:lstStyle/>
          <a:p>
            <a:pPr eaLnBrk="1" hangingPunct="1"/>
            <a:r>
              <a:rPr lang="en-US" sz="3600" u="sng" dirty="0"/>
              <a:t>The Importance of Value Creation</a:t>
            </a:r>
          </a:p>
        </p:txBody>
      </p:sp>
    </p:spTree>
    <p:custDataLst>
      <p:tags r:id="rId1"/>
    </p:custData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533400" y="1981200"/>
            <a:ext cx="7772400" cy="3505200"/>
          </a:xfrm>
        </p:spPr>
        <p:txBody>
          <a:bodyPr>
            <a:normAutofit fontScale="92500" lnSpcReduction="10000"/>
          </a:bodyPr>
          <a:lstStyle/>
          <a:p>
            <a:pPr eaLnBrk="1" hangingPunct="1">
              <a:buFontTx/>
              <a:buNone/>
            </a:pPr>
            <a:r>
              <a:rPr lang="en-US" dirty="0"/>
              <a:t>	Value is created by:</a:t>
            </a:r>
          </a:p>
          <a:p>
            <a:pPr lvl="1" eaLnBrk="1" hangingPunct="1">
              <a:spcBef>
                <a:spcPct val="40000"/>
              </a:spcBef>
              <a:spcAft>
                <a:spcPct val="30000"/>
              </a:spcAft>
            </a:pPr>
            <a:r>
              <a:rPr lang="en-US" sz="2400" dirty="0"/>
              <a:t>Exploiting </a:t>
            </a:r>
            <a:r>
              <a:rPr lang="en-US" sz="2400" b="1" dirty="0"/>
              <a:t>proprietary</a:t>
            </a:r>
            <a:r>
              <a:rPr lang="en-US" sz="2400" dirty="0"/>
              <a:t> </a:t>
            </a:r>
            <a:r>
              <a:rPr lang="en-US" sz="2400" b="1" dirty="0"/>
              <a:t>physical resources</a:t>
            </a:r>
          </a:p>
          <a:p>
            <a:pPr lvl="1" eaLnBrk="1" hangingPunct="1">
              <a:spcAft>
                <a:spcPct val="30000"/>
              </a:spcAft>
            </a:pPr>
            <a:r>
              <a:rPr lang="en-US" sz="2400" dirty="0"/>
              <a:t>Possessing </a:t>
            </a:r>
            <a:r>
              <a:rPr lang="en-US" sz="2400" b="1" dirty="0"/>
              <a:t>proprietary knowledge</a:t>
            </a:r>
            <a:r>
              <a:rPr lang="en-US" sz="2400" dirty="0"/>
              <a:t> or expertise</a:t>
            </a:r>
          </a:p>
          <a:p>
            <a:pPr lvl="1" eaLnBrk="1" hangingPunct="1">
              <a:spcAft>
                <a:spcPct val="30000"/>
              </a:spcAft>
            </a:pPr>
            <a:r>
              <a:rPr lang="en-US" sz="2400" dirty="0"/>
              <a:t>Creating a </a:t>
            </a:r>
            <a:r>
              <a:rPr lang="en-US" sz="2400" b="1" dirty="0"/>
              <a:t>new or improved</a:t>
            </a:r>
            <a:r>
              <a:rPr lang="en-US" sz="2400" dirty="0"/>
              <a:t> product, process, or service</a:t>
            </a:r>
          </a:p>
          <a:p>
            <a:pPr lvl="1" eaLnBrk="1" hangingPunct="1">
              <a:spcAft>
                <a:spcPct val="30000"/>
              </a:spcAft>
            </a:pPr>
            <a:r>
              <a:rPr lang="en-US" sz="2400" b="1" dirty="0"/>
              <a:t>Staying ahead </a:t>
            </a:r>
            <a:r>
              <a:rPr lang="en-US" sz="2400" dirty="0"/>
              <a:t>of the competition through </a:t>
            </a:r>
            <a:r>
              <a:rPr lang="en-US" sz="2400" b="1" dirty="0"/>
              <a:t>constant improvement and innovation</a:t>
            </a:r>
          </a:p>
          <a:p>
            <a:pPr eaLnBrk="1" hangingPunct="1">
              <a:buFontTx/>
              <a:buNone/>
            </a:pPr>
            <a:r>
              <a:rPr lang="en-US" dirty="0"/>
              <a:t>	</a:t>
            </a:r>
          </a:p>
        </p:txBody>
      </p:sp>
      <p:sp>
        <p:nvSpPr>
          <p:cNvPr id="15363" name="Rectangle 3"/>
          <p:cNvSpPr>
            <a:spLocks noGrp="1" noChangeArrowheads="1"/>
          </p:cNvSpPr>
          <p:nvPr>
            <p:ph type="title"/>
          </p:nvPr>
        </p:nvSpPr>
        <p:spPr>
          <a:xfrm>
            <a:off x="685800" y="685800"/>
            <a:ext cx="7772400" cy="1143000"/>
          </a:xfrm>
          <a:noFill/>
        </p:spPr>
        <p:txBody>
          <a:bodyPr/>
          <a:lstStyle/>
          <a:p>
            <a:pPr eaLnBrk="1" hangingPunct="1"/>
            <a:r>
              <a:rPr lang="en-US" sz="3600" u="sng"/>
              <a:t>The Importance of Value Creation</a:t>
            </a:r>
          </a:p>
        </p:txBody>
      </p:sp>
    </p:spTree>
    <p:custDataLst>
      <p:tags r:id="rId1"/>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u="sng"/>
              <a:t>Closing Thoughts</a:t>
            </a:r>
          </a:p>
        </p:txBody>
      </p:sp>
      <p:sp>
        <p:nvSpPr>
          <p:cNvPr id="60419" name="Rectangle 3"/>
          <p:cNvSpPr>
            <a:spLocks noGrp="1" noChangeArrowheads="1"/>
          </p:cNvSpPr>
          <p:nvPr>
            <p:ph type="body" sz="half" idx="1"/>
          </p:nvPr>
        </p:nvSpPr>
        <p:spPr/>
        <p:txBody>
          <a:bodyPr>
            <a:normAutofit lnSpcReduction="10000"/>
          </a:bodyPr>
          <a:lstStyle/>
          <a:p>
            <a:pPr eaLnBrk="1" hangingPunct="1">
              <a:buFontTx/>
              <a:buNone/>
            </a:pPr>
            <a:r>
              <a:rPr lang="en-US" dirty="0"/>
              <a:t>“I find that the harder I work, the more luck I seem to have.” </a:t>
            </a:r>
            <a:r>
              <a:rPr lang="en-US" i="1" dirty="0"/>
              <a:t>Thomas Jefferson</a:t>
            </a:r>
          </a:p>
          <a:p>
            <a:pPr>
              <a:buNone/>
            </a:pPr>
            <a:r>
              <a:rPr lang="en-US" sz="1700" i="1" dirty="0"/>
              <a:t>(</a:t>
            </a:r>
            <a:r>
              <a:rPr lang="en-US" sz="1700" dirty="0"/>
              <a:t>American Founding Father who was principal author of the Declaration of Independence.</a:t>
            </a:r>
          </a:p>
          <a:p>
            <a:pPr>
              <a:buNone/>
            </a:pPr>
            <a:r>
              <a:rPr lang="en-US" sz="1700" dirty="0"/>
              <a:t> He was elected the second Vice President of the United States and the third President)</a:t>
            </a:r>
            <a:endParaRPr lang="en-US" sz="1700" i="1" dirty="0"/>
          </a:p>
        </p:txBody>
      </p:sp>
      <p:pic>
        <p:nvPicPr>
          <p:cNvPr id="60422" name="Picture 6" descr="JEFFERSON%20SMALL"/>
          <p:cNvPicPr>
            <a:picLocks noGrp="1" noChangeAspect="1" noChangeArrowheads="1"/>
          </p:cNvPicPr>
          <p:nvPr>
            <p:ph type="clipArt" sz="half" idx="2"/>
          </p:nvPr>
        </p:nvPicPr>
        <p:blipFill>
          <a:blip r:embed="rId4" cstate="print"/>
          <a:srcRect/>
          <a:stretch>
            <a:fillRect/>
          </a:stretch>
        </p:blipFill>
        <p:spPr>
          <a:xfrm>
            <a:off x="4881563" y="2209800"/>
            <a:ext cx="3271837" cy="3581400"/>
          </a:xfr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dissolve">
                                      <p:cBhvr>
                                        <p:cTn id="7" dur="20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dissolve">
                                      <p:cBhvr>
                                        <p:cTn id="12" dur="20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dissolve">
                                      <p:cBhvr>
                                        <p:cTn id="17" dur="2000"/>
                                        <p:tgtEl>
                                          <p:spTgt spid="60419">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0422"/>
                                        </p:tgtEl>
                                        <p:attrNameLst>
                                          <p:attrName>style.visibility</p:attrName>
                                        </p:attrNameLst>
                                      </p:cBhvr>
                                      <p:to>
                                        <p:strVal val="visible"/>
                                      </p:to>
                                    </p:set>
                                    <p:animEffect transition="in" filter="dissolve">
                                      <p:cBhvr>
                                        <p:cTn id="20" dur="2000"/>
                                        <p:tgtEl>
                                          <p:spTgt spid="604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2000"/>
                                        <p:tgtEl>
                                          <p:spTgt spid="60419">
                                            <p:txEl>
                                              <p:pRg st="0" end="0"/>
                                            </p:txEl>
                                          </p:spTgt>
                                        </p:tgtEl>
                                      </p:cBhvr>
                                    </p:animEffect>
                                    <p:set>
                                      <p:cBhvr>
                                        <p:cTn id="25" dur="1" fill="hold">
                                          <p:stCondLst>
                                            <p:cond delay="1999"/>
                                          </p:stCondLst>
                                        </p:cTn>
                                        <p:tgtEl>
                                          <p:spTgt spid="60419">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2000"/>
                                        <p:tgtEl>
                                          <p:spTgt spid="60419">
                                            <p:txEl>
                                              <p:pRg st="1" end="1"/>
                                            </p:txEl>
                                          </p:spTgt>
                                        </p:tgtEl>
                                      </p:cBhvr>
                                    </p:animEffect>
                                    <p:set>
                                      <p:cBhvr>
                                        <p:cTn id="30" dur="1" fill="hold">
                                          <p:stCondLst>
                                            <p:cond delay="1999"/>
                                          </p:stCondLst>
                                        </p:cTn>
                                        <p:tgtEl>
                                          <p:spTgt spid="60419">
                                            <p:txEl>
                                              <p:pRg st="1" end="1"/>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000"/>
                                        <p:tgtEl>
                                          <p:spTgt spid="60419">
                                            <p:txEl>
                                              <p:pRg st="2" end="2"/>
                                            </p:txEl>
                                          </p:spTgt>
                                        </p:tgtEl>
                                      </p:cBhvr>
                                    </p:animEffect>
                                    <p:set>
                                      <p:cBhvr>
                                        <p:cTn id="35" dur="1" fill="hold">
                                          <p:stCondLst>
                                            <p:cond delay="1999"/>
                                          </p:stCondLst>
                                        </p:cTn>
                                        <p:tgtEl>
                                          <p:spTgt spid="60419">
                                            <p:txEl>
                                              <p:pRg st="2" end="2"/>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000"/>
                                        <p:tgtEl>
                                          <p:spTgt spid="60422"/>
                                        </p:tgtEl>
                                      </p:cBhvr>
                                    </p:animEffect>
                                    <p:set>
                                      <p:cBhvr>
                                        <p:cTn id="38" dur="1" fill="hold">
                                          <p:stCondLst>
                                            <p:cond delay="1999"/>
                                          </p:stCondLst>
                                        </p:cTn>
                                        <p:tgtEl>
                                          <p:spTgt spid="604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P spid="60419" grpI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u="sng"/>
              <a:t>Closing Thoughts</a:t>
            </a:r>
          </a:p>
        </p:txBody>
      </p:sp>
      <p:sp>
        <p:nvSpPr>
          <p:cNvPr id="61443" name="Rectangle 3"/>
          <p:cNvSpPr>
            <a:spLocks noGrp="1" noChangeArrowheads="1"/>
          </p:cNvSpPr>
          <p:nvPr>
            <p:ph type="body" sz="half" idx="1"/>
          </p:nvPr>
        </p:nvSpPr>
        <p:spPr/>
        <p:txBody>
          <a:bodyPr/>
          <a:lstStyle/>
          <a:p>
            <a:pPr eaLnBrk="1" hangingPunct="1">
              <a:buFontTx/>
              <a:buNone/>
            </a:pPr>
            <a:r>
              <a:rPr lang="en-US" dirty="0"/>
              <a:t>“Whether you think you can, or that you can’t, you are usually right.” </a:t>
            </a:r>
            <a:r>
              <a:rPr lang="en-US" i="1" dirty="0"/>
              <a:t>Henry Ford</a:t>
            </a:r>
          </a:p>
          <a:p>
            <a:pPr eaLnBrk="1" hangingPunct="1">
              <a:buFontTx/>
              <a:buNone/>
            </a:pPr>
            <a:endParaRPr lang="en-US" i="1" dirty="0"/>
          </a:p>
        </p:txBody>
      </p:sp>
      <p:pic>
        <p:nvPicPr>
          <p:cNvPr id="61448" name="Picture 8" descr="mi_hf">
            <a:hlinkClick r:id="rId4"/>
          </p:cNvPr>
          <p:cNvPicPr>
            <a:picLocks noGrp="1" noChangeAspect="1" noChangeArrowheads="1"/>
          </p:cNvPicPr>
          <p:nvPr>
            <p:ph sz="quarter" idx="3"/>
          </p:nvPr>
        </p:nvPicPr>
        <p:blipFill>
          <a:blip r:embed="rId5" cstate="print"/>
          <a:srcRect/>
          <a:stretch>
            <a:fillRect/>
          </a:stretch>
        </p:blipFill>
        <p:spPr>
          <a:xfrm>
            <a:off x="5257800" y="2209800"/>
            <a:ext cx="2555875" cy="3657600"/>
          </a:xfr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dissolve">
                                      <p:cBhvr>
                                        <p:cTn id="7" dur="2000"/>
                                        <p:tgtEl>
                                          <p:spTgt spid="6144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1448"/>
                                        </p:tgtEl>
                                        <p:attrNameLst>
                                          <p:attrName>style.visibility</p:attrName>
                                        </p:attrNameLst>
                                      </p:cBhvr>
                                      <p:to>
                                        <p:strVal val="visible"/>
                                      </p:to>
                                    </p:set>
                                    <p:animEffect transition="in" filter="dissolve">
                                      <p:cBhvr>
                                        <p:cTn id="10" dur="2000"/>
                                        <p:tgtEl>
                                          <p:spTgt spid="614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61443">
                                            <p:txEl>
                                              <p:pRg st="0" end="0"/>
                                            </p:txEl>
                                          </p:spTgt>
                                        </p:tgtEl>
                                      </p:cBhvr>
                                    </p:animEffect>
                                    <p:set>
                                      <p:cBhvr>
                                        <p:cTn id="15" dur="1" fill="hold">
                                          <p:stCondLst>
                                            <p:cond delay="1999"/>
                                          </p:stCondLst>
                                        </p:cTn>
                                        <p:tgtEl>
                                          <p:spTgt spid="61443">
                                            <p:txEl>
                                              <p:pRg st="0" end="0"/>
                                            </p:txEl>
                                          </p:spTgt>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61448"/>
                                        </p:tgtEl>
                                      </p:cBhvr>
                                    </p:animEffect>
                                    <p:set>
                                      <p:cBhvr>
                                        <p:cTn id="18" dur="1" fill="hold">
                                          <p:stCondLst>
                                            <p:cond delay="1999"/>
                                          </p:stCondLst>
                                        </p:cTn>
                                        <p:tgtEl>
                                          <p:spTgt spid="614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P spid="61443" grpI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u="sng"/>
              <a:t>Closing Thoughts</a:t>
            </a:r>
          </a:p>
        </p:txBody>
      </p:sp>
      <p:sp>
        <p:nvSpPr>
          <p:cNvPr id="63491" name="Rectangle 3"/>
          <p:cNvSpPr>
            <a:spLocks noGrp="1" noChangeArrowheads="1"/>
          </p:cNvSpPr>
          <p:nvPr>
            <p:ph type="body" sz="half" idx="1"/>
          </p:nvPr>
        </p:nvSpPr>
        <p:spPr/>
        <p:txBody>
          <a:bodyPr/>
          <a:lstStyle/>
          <a:p>
            <a:pPr eaLnBrk="1" hangingPunct="1">
              <a:buFontTx/>
              <a:buNone/>
            </a:pPr>
            <a:r>
              <a:rPr lang="en-US" dirty="0"/>
              <a:t>“I have not failed. I have just found 10,000 ways that won’t work.” </a:t>
            </a:r>
            <a:r>
              <a:rPr lang="en-US" i="1" dirty="0"/>
              <a:t>Thomas Edison</a:t>
            </a:r>
          </a:p>
        </p:txBody>
      </p:sp>
      <p:pic>
        <p:nvPicPr>
          <p:cNvPr id="63494" name="Picture 6" descr="edison">
            <a:hlinkClick r:id="rId4"/>
          </p:cNvPr>
          <p:cNvPicPr>
            <a:picLocks noGrp="1" noChangeAspect="1" noChangeArrowheads="1"/>
          </p:cNvPicPr>
          <p:nvPr>
            <p:ph type="clipArt" sz="half" idx="2"/>
          </p:nvPr>
        </p:nvPicPr>
        <p:blipFill>
          <a:blip r:embed="rId5" cstate="print"/>
          <a:srcRect/>
          <a:stretch>
            <a:fillRect/>
          </a:stretch>
        </p:blipFill>
        <p:spPr>
          <a:xfrm>
            <a:off x="4724400" y="2133600"/>
            <a:ext cx="3810000" cy="3225800"/>
          </a:xfrm>
        </p:spPr>
      </p:pic>
      <p:sp>
        <p:nvSpPr>
          <p:cNvPr id="5" name="Rectangle 4"/>
          <p:cNvSpPr/>
          <p:nvPr/>
        </p:nvSpPr>
        <p:spPr>
          <a:xfrm>
            <a:off x="228600" y="4826675"/>
            <a:ext cx="4572000" cy="1477328"/>
          </a:xfrm>
          <a:prstGeom prst="rect">
            <a:avLst/>
          </a:prstGeom>
        </p:spPr>
        <p:txBody>
          <a:bodyPr>
            <a:spAutoFit/>
          </a:bodyPr>
          <a:lstStyle/>
          <a:p>
            <a:r>
              <a:rPr lang="en-US" dirty="0"/>
              <a:t>American inventor and businessman</a:t>
            </a:r>
          </a:p>
          <a:p>
            <a:r>
              <a:rPr lang="en-US" dirty="0"/>
              <a:t>America's greatest inventor</a:t>
            </a:r>
          </a:p>
          <a:p>
            <a:r>
              <a:rPr lang="en-US" dirty="0"/>
              <a:t>Developed many devices, phonograph, the motion picture camera, practical electric light bulb</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dissolve">
                                      <p:cBhvr>
                                        <p:cTn id="7" dur="2000"/>
                                        <p:tgtEl>
                                          <p:spTgt spid="6349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3494"/>
                                        </p:tgtEl>
                                        <p:attrNameLst>
                                          <p:attrName>style.visibility</p:attrName>
                                        </p:attrNameLst>
                                      </p:cBhvr>
                                      <p:to>
                                        <p:strVal val="visible"/>
                                      </p:to>
                                    </p:set>
                                    <p:animEffect transition="in" filter="dissolve">
                                      <p:cBhvr>
                                        <p:cTn id="10" dur="2000"/>
                                        <p:tgtEl>
                                          <p:spTgt spid="634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63491">
                                            <p:txEl>
                                              <p:pRg st="0" end="0"/>
                                            </p:txEl>
                                          </p:spTgt>
                                        </p:tgtEl>
                                      </p:cBhvr>
                                    </p:animEffect>
                                    <p:set>
                                      <p:cBhvr>
                                        <p:cTn id="15" dur="1" fill="hold">
                                          <p:stCondLst>
                                            <p:cond delay="1999"/>
                                          </p:stCondLst>
                                        </p:cTn>
                                        <p:tgtEl>
                                          <p:spTgt spid="63491">
                                            <p:txEl>
                                              <p:pRg st="0" end="0"/>
                                            </p:txEl>
                                          </p:spTgt>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63494"/>
                                        </p:tgtEl>
                                      </p:cBhvr>
                                    </p:animEffect>
                                    <p:set>
                                      <p:cBhvr>
                                        <p:cTn id="18" dur="1" fill="hold">
                                          <p:stCondLst>
                                            <p:cond delay="1999"/>
                                          </p:stCondLst>
                                        </p:cTn>
                                        <p:tgtEl>
                                          <p:spTgt spid="634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63491" grpId="1"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685800" y="312738"/>
            <a:ext cx="7769225" cy="962025"/>
          </a:xfrm>
        </p:spPr>
        <p:txBody>
          <a:bodyPr lIns="0" tIns="0" rIns="0" bIns="0"/>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Entrepreneurs: </a:t>
            </a:r>
            <a:r>
              <a:rPr lang="en-GB" b="1"/>
              <a:t>Born</a:t>
            </a:r>
            <a:r>
              <a:rPr lang="en-GB"/>
              <a:t> or Made?</a:t>
            </a:r>
            <a:endParaRPr lang="en-GB" sz="2400"/>
          </a:p>
        </p:txBody>
      </p:sp>
      <p:sp>
        <p:nvSpPr>
          <p:cNvPr id="13314" name="Rectangle 2"/>
          <p:cNvSpPr>
            <a:spLocks noGrp="1" noChangeArrowheads="1"/>
          </p:cNvSpPr>
          <p:nvPr>
            <p:ph type="body" idx="1"/>
          </p:nvPr>
        </p:nvSpPr>
        <p:spPr>
          <a:xfrm>
            <a:off x="685800" y="1600200"/>
            <a:ext cx="7769225" cy="4773613"/>
          </a:xfrm>
        </p:spPr>
        <p:txBody>
          <a:bodyPr lIns="0" tIns="0" rIns="0" bIns="0">
            <a:normAutofit lnSpcReduction="10000"/>
          </a:bodyPr>
          <a:lstStyle/>
          <a:p>
            <a:pPr eaLnBrk="1" hangingPunct="1">
              <a:lnSpc>
                <a:spcPct val="95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600" dirty="0"/>
              <a:t>Is there inborn talent required?</a:t>
            </a:r>
          </a:p>
          <a:p>
            <a:pPr eaLnBrk="1" hangingPunct="1">
              <a:buFont typeface="Times New Roman" pitchFamily="18"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3600" dirty="0"/>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600" dirty="0"/>
              <a:t>Assume that the answer is YES: </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then we can identify the main characteristics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if we have them, fine - no others need to apply! </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we could start spotting talent in kindergarten</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we could "stream" these people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we could discourage people without these talents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trips(downRight)">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685800" y="376238"/>
            <a:ext cx="7769225" cy="836612"/>
          </a:xfrm>
        </p:spPr>
        <p:txBody>
          <a:bodyPr lIns="0" tIns="0" rIns="0" bIns="0"/>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Entrepreneurs: Born or </a:t>
            </a:r>
            <a:r>
              <a:rPr lang="en-GB" b="1"/>
              <a:t>Made</a:t>
            </a:r>
            <a:r>
              <a:rPr lang="en-GB"/>
              <a:t>?</a:t>
            </a:r>
          </a:p>
        </p:txBody>
      </p:sp>
      <p:sp>
        <p:nvSpPr>
          <p:cNvPr id="14338" name="Rectangle 2"/>
          <p:cNvSpPr>
            <a:spLocks noGrp="1" noChangeArrowheads="1"/>
          </p:cNvSpPr>
          <p:nvPr>
            <p:ph type="body" idx="1"/>
          </p:nvPr>
        </p:nvSpPr>
        <p:spPr>
          <a:xfrm>
            <a:off x="685800" y="1317625"/>
            <a:ext cx="7769225" cy="5056188"/>
          </a:xfrm>
        </p:spPr>
        <p:txBody>
          <a:bodyPr lIns="0" tIns="0" rIns="0" bIns="0"/>
          <a:lstStyle/>
          <a:p>
            <a:pPr eaLnBrk="1" hangingPunct="1">
              <a:lnSpc>
                <a:spcPct val="95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Assume the answer is NO:</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then schools could teach anyone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would be a "profession" like law or medicine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companies could establish "nurseries" for them</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government "incubators" would be successes</a:t>
            </a:r>
          </a:p>
          <a:p>
            <a:pPr lvl="1" eaLnBrk="1" hangingPunct="1">
              <a:buFont typeface="Times New Roman" pitchFamily="18"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The real answer lies somewhere in-between</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Talent and education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wipe(up)">
                                      <p:cBhvr>
                                        <p:cTn id="7" dur="500"/>
                                        <p:tgtEl>
                                          <p:spTgt spid="14338">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338">
                                            <p:txEl>
                                              <p:pRg st="1" end="1"/>
                                            </p:txEl>
                                          </p:spTgt>
                                        </p:tgtEl>
                                        <p:attrNameLst>
                                          <p:attrName>style.visibility</p:attrName>
                                        </p:attrNameLst>
                                      </p:cBhvr>
                                      <p:to>
                                        <p:strVal val="visible"/>
                                      </p:to>
                                    </p:set>
                                    <p:animEffect transition="in" filter="wipe(up)">
                                      <p:cBhvr>
                                        <p:cTn id="10" dur="500"/>
                                        <p:tgtEl>
                                          <p:spTgt spid="14338">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338">
                                            <p:txEl>
                                              <p:pRg st="2" end="2"/>
                                            </p:txEl>
                                          </p:spTgt>
                                        </p:tgtEl>
                                        <p:attrNameLst>
                                          <p:attrName>style.visibility</p:attrName>
                                        </p:attrNameLst>
                                      </p:cBhvr>
                                      <p:to>
                                        <p:strVal val="visible"/>
                                      </p:to>
                                    </p:set>
                                    <p:animEffect transition="in" filter="wipe(up)">
                                      <p:cBhvr>
                                        <p:cTn id="13" dur="500"/>
                                        <p:tgtEl>
                                          <p:spTgt spid="14338">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4338">
                                            <p:txEl>
                                              <p:pRg st="3" end="3"/>
                                            </p:txEl>
                                          </p:spTgt>
                                        </p:tgtEl>
                                        <p:attrNameLst>
                                          <p:attrName>style.visibility</p:attrName>
                                        </p:attrNameLst>
                                      </p:cBhvr>
                                      <p:to>
                                        <p:strVal val="visible"/>
                                      </p:to>
                                    </p:set>
                                    <p:animEffect transition="in" filter="wipe(up)">
                                      <p:cBhvr>
                                        <p:cTn id="16" dur="500"/>
                                        <p:tgtEl>
                                          <p:spTgt spid="14338">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4338">
                                            <p:txEl>
                                              <p:pRg st="4" end="4"/>
                                            </p:txEl>
                                          </p:spTgt>
                                        </p:tgtEl>
                                        <p:attrNameLst>
                                          <p:attrName>style.visibility</p:attrName>
                                        </p:attrNameLst>
                                      </p:cBhvr>
                                      <p:to>
                                        <p:strVal val="visible"/>
                                      </p:to>
                                    </p:set>
                                    <p:animEffect transition="in" filter="wipe(up)">
                                      <p:cBhvr>
                                        <p:cTn id="19" dur="500"/>
                                        <p:tgtEl>
                                          <p:spTgt spid="1433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4338">
                                            <p:txEl>
                                              <p:pRg st="6" end="6"/>
                                            </p:txEl>
                                          </p:spTgt>
                                        </p:tgtEl>
                                        <p:attrNameLst>
                                          <p:attrName>style.visibility</p:attrName>
                                        </p:attrNameLst>
                                      </p:cBhvr>
                                      <p:to>
                                        <p:strVal val="visible"/>
                                      </p:to>
                                    </p:set>
                                    <p:animEffect transition="in" filter="wipe(up)">
                                      <p:cBhvr>
                                        <p:cTn id="24" dur="500"/>
                                        <p:tgtEl>
                                          <p:spTgt spid="14338">
                                            <p:txEl>
                                              <p:pRg st="6" end="6"/>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4338">
                                            <p:txEl>
                                              <p:pRg st="7" end="7"/>
                                            </p:txEl>
                                          </p:spTgt>
                                        </p:tgtEl>
                                        <p:attrNameLst>
                                          <p:attrName>style.visibility</p:attrName>
                                        </p:attrNameLst>
                                      </p:cBhvr>
                                      <p:to>
                                        <p:strVal val="visible"/>
                                      </p:to>
                                    </p:set>
                                    <p:animEffect transition="in" filter="wipe(up)">
                                      <p:cBhvr>
                                        <p:cTn id="27" dur="500"/>
                                        <p:tgtEl>
                                          <p:spTgt spid="143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85800" y="330200"/>
            <a:ext cx="7770813" cy="930275"/>
          </a:xfrm>
        </p:spPr>
        <p:txBody>
          <a:bodyPr/>
          <a:lstStyle/>
          <a:p>
            <a:pPr eaLnBrk="1" hangingPunct="1">
              <a:lnSpc>
                <a:spcPct val="95000"/>
              </a:lnSpc>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Who is an Entrepreneur?</a:t>
            </a:r>
          </a:p>
        </p:txBody>
      </p:sp>
      <p:sp>
        <p:nvSpPr>
          <p:cNvPr id="12291" name="Rectangle 2"/>
          <p:cNvSpPr>
            <a:spLocks noGrp="1" noChangeArrowheads="1"/>
          </p:cNvSpPr>
          <p:nvPr>
            <p:ph type="body" idx="1"/>
          </p:nvPr>
        </p:nvSpPr>
        <p:spPr>
          <a:xfrm>
            <a:off x="685800" y="1185863"/>
            <a:ext cx="7770813" cy="5281612"/>
          </a:xfrm>
        </p:spPr>
        <p:txBody>
          <a:bodyPr/>
          <a:lstStyle/>
          <a:p>
            <a:pPr eaLnBrk="1" hangingPunct="1">
              <a:lnSpc>
                <a:spcPct val="95000"/>
              </a:lnSpc>
              <a:buFont typeface="Verdana"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a:p>
        </p:txBody>
      </p:sp>
      <p:grpSp>
        <p:nvGrpSpPr>
          <p:cNvPr id="2" name="Group 3"/>
          <p:cNvGrpSpPr>
            <a:grpSpLocks/>
          </p:cNvGrpSpPr>
          <p:nvPr/>
        </p:nvGrpSpPr>
        <p:grpSpPr bwMode="auto">
          <a:xfrm>
            <a:off x="860425" y="4302125"/>
            <a:ext cx="1801813" cy="727075"/>
            <a:chOff x="542" y="2710"/>
            <a:chExt cx="1135" cy="458"/>
          </a:xfrm>
        </p:grpSpPr>
        <p:sp>
          <p:nvSpPr>
            <p:cNvPr id="12349" name="AutoShape 4"/>
            <p:cNvSpPr>
              <a:spLocks noChangeArrowheads="1"/>
            </p:cNvSpPr>
            <p:nvPr/>
          </p:nvSpPr>
          <p:spPr bwMode="auto">
            <a:xfrm>
              <a:off x="542" y="2710"/>
              <a:ext cx="1136" cy="459"/>
            </a:xfrm>
            <a:prstGeom prst="roundRect">
              <a:avLst>
                <a:gd name="adj" fmla="val 218"/>
              </a:avLst>
            </a:prstGeom>
            <a:solidFill>
              <a:srgbClr val="000000"/>
            </a:solidFill>
            <a:ln w="9525">
              <a:noFill/>
              <a:round/>
              <a:headEnd/>
              <a:tailEnd/>
            </a:ln>
          </p:spPr>
          <p:txBody>
            <a:bodyPr wrap="none" anchor="ctr"/>
            <a:lstStyle/>
            <a:p>
              <a:endParaRPr lang="en-US"/>
            </a:p>
          </p:txBody>
        </p:sp>
        <p:grpSp>
          <p:nvGrpSpPr>
            <p:cNvPr id="3" name="Group 5"/>
            <p:cNvGrpSpPr>
              <a:grpSpLocks/>
            </p:cNvGrpSpPr>
            <p:nvPr/>
          </p:nvGrpSpPr>
          <p:grpSpPr bwMode="auto">
            <a:xfrm>
              <a:off x="542" y="2710"/>
              <a:ext cx="1134" cy="457"/>
              <a:chOff x="542" y="2710"/>
              <a:chExt cx="1134" cy="457"/>
            </a:xfrm>
          </p:grpSpPr>
          <p:sp>
            <p:nvSpPr>
              <p:cNvPr id="12351" name="AutoShape 6"/>
              <p:cNvSpPr>
                <a:spLocks noChangeArrowheads="1"/>
              </p:cNvSpPr>
              <p:nvPr/>
            </p:nvSpPr>
            <p:spPr bwMode="auto">
              <a:xfrm>
                <a:off x="542" y="2710"/>
                <a:ext cx="1135" cy="458"/>
              </a:xfrm>
              <a:prstGeom prst="roundRect">
                <a:avLst>
                  <a:gd name="adj" fmla="val 218"/>
                </a:avLst>
              </a:prstGeom>
              <a:noFill/>
              <a:ln w="9525">
                <a:noFill/>
                <a:round/>
                <a:headEnd/>
                <a:tailEnd/>
              </a:ln>
            </p:spPr>
            <p:txBody>
              <a:bodyPr wrap="none" anchor="ctr"/>
              <a:lstStyle/>
              <a:p>
                <a:endParaRPr lang="en-US"/>
              </a:p>
            </p:txBody>
          </p:sp>
          <p:grpSp>
            <p:nvGrpSpPr>
              <p:cNvPr id="4" name="Group 7"/>
              <p:cNvGrpSpPr>
                <a:grpSpLocks/>
              </p:cNvGrpSpPr>
              <p:nvPr/>
            </p:nvGrpSpPr>
            <p:grpSpPr bwMode="auto">
              <a:xfrm>
                <a:off x="542" y="2711"/>
                <a:ext cx="1134" cy="456"/>
                <a:chOff x="542" y="2711"/>
                <a:chExt cx="1134" cy="456"/>
              </a:xfrm>
            </p:grpSpPr>
            <p:sp>
              <p:nvSpPr>
                <p:cNvPr id="12353" name="AutoShape 8"/>
                <p:cNvSpPr>
                  <a:spLocks noChangeArrowheads="1"/>
                </p:cNvSpPr>
                <p:nvPr/>
              </p:nvSpPr>
              <p:spPr bwMode="auto">
                <a:xfrm>
                  <a:off x="542" y="2711"/>
                  <a:ext cx="1135" cy="457"/>
                </a:xfrm>
                <a:prstGeom prst="roundRect">
                  <a:avLst>
                    <a:gd name="adj" fmla="val 218"/>
                  </a:avLst>
                </a:prstGeom>
                <a:noFill/>
                <a:ln w="9525">
                  <a:noFill/>
                  <a:round/>
                  <a:headEnd/>
                  <a:tailEnd/>
                </a:ln>
              </p:spPr>
              <p:txBody>
                <a:bodyPr wrap="none" anchor="ctr"/>
                <a:lstStyle/>
                <a:p>
                  <a:endParaRPr lang="en-US"/>
                </a:p>
              </p:txBody>
            </p:sp>
            <p:sp>
              <p:nvSpPr>
                <p:cNvPr id="12354" name="AutoShape 9"/>
                <p:cNvSpPr>
                  <a:spLocks noChangeArrowheads="1"/>
                </p:cNvSpPr>
                <p:nvPr/>
              </p:nvSpPr>
              <p:spPr bwMode="auto">
                <a:xfrm>
                  <a:off x="542" y="2711"/>
                  <a:ext cx="1135" cy="456"/>
                </a:xfrm>
                <a:prstGeom prst="roundRect">
                  <a:avLst>
                    <a:gd name="adj" fmla="val 218"/>
                  </a:avLst>
                </a:prstGeom>
                <a:noFill/>
                <a:ln w="9525">
                  <a:noFill/>
                  <a:round/>
                  <a:headEnd/>
                  <a:tailEnd/>
                </a:ln>
              </p:spPr>
              <p:txBody>
                <a:bodyPr wrap="none" lIns="90360" tIns="44280" rIns="90360" bIns="44280">
                  <a:spAutoFit/>
                </a:bodyPr>
                <a:lstStyle/>
                <a:p>
                  <a:pPr algn="ctr" eaLnBrk="1" hangingPunct="1">
                    <a:lnSpc>
                      <a:spcPct val="90000"/>
                    </a:lnSpc>
                    <a:buClr>
                      <a:srgbClr val="FFFFFF"/>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b="1" i="1" dirty="0">
                      <a:solidFill>
                        <a:srgbClr val="FFFFFF"/>
                      </a:solidFill>
                      <a:latin typeface="Verdana" pitchFamily="34" charset="0"/>
                    </a:rPr>
                    <a:t>Perceived</a:t>
                  </a:r>
                </a:p>
                <a:p>
                  <a:pPr algn="ctr" eaLnBrk="1" hangingPunct="1">
                    <a:lnSpc>
                      <a:spcPct val="90000"/>
                    </a:lnSpc>
                    <a:buClr>
                      <a:srgbClr val="FFFFFF"/>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b="1" i="1" dirty="0">
                      <a:solidFill>
                        <a:srgbClr val="FFFFFF"/>
                      </a:solidFill>
                      <a:latin typeface="Verdana" pitchFamily="34" charset="0"/>
                    </a:rPr>
                    <a:t>Capability</a:t>
                  </a:r>
                </a:p>
              </p:txBody>
            </p:sp>
          </p:grpSp>
        </p:grpSp>
      </p:grpSp>
      <p:grpSp>
        <p:nvGrpSpPr>
          <p:cNvPr id="5" name="Group 10"/>
          <p:cNvGrpSpPr>
            <a:grpSpLocks/>
          </p:cNvGrpSpPr>
          <p:nvPr/>
        </p:nvGrpSpPr>
        <p:grpSpPr bwMode="auto">
          <a:xfrm>
            <a:off x="3741738" y="1865313"/>
            <a:ext cx="2243137" cy="415925"/>
            <a:chOff x="2357" y="1175"/>
            <a:chExt cx="1413" cy="262"/>
          </a:xfrm>
        </p:grpSpPr>
        <p:sp>
          <p:nvSpPr>
            <p:cNvPr id="12343" name="AutoShape 11"/>
            <p:cNvSpPr>
              <a:spLocks noChangeArrowheads="1"/>
            </p:cNvSpPr>
            <p:nvPr/>
          </p:nvSpPr>
          <p:spPr bwMode="auto">
            <a:xfrm>
              <a:off x="2357" y="1175"/>
              <a:ext cx="1414" cy="263"/>
            </a:xfrm>
            <a:prstGeom prst="roundRect">
              <a:avLst>
                <a:gd name="adj" fmla="val 380"/>
              </a:avLst>
            </a:prstGeom>
            <a:solidFill>
              <a:srgbClr val="000000"/>
            </a:solidFill>
            <a:ln w="9525">
              <a:noFill/>
              <a:round/>
              <a:headEnd/>
              <a:tailEnd/>
            </a:ln>
          </p:spPr>
          <p:txBody>
            <a:bodyPr wrap="none" anchor="ctr"/>
            <a:lstStyle/>
            <a:p>
              <a:endParaRPr lang="en-US"/>
            </a:p>
          </p:txBody>
        </p:sp>
        <p:grpSp>
          <p:nvGrpSpPr>
            <p:cNvPr id="6" name="Group 12"/>
            <p:cNvGrpSpPr>
              <a:grpSpLocks/>
            </p:cNvGrpSpPr>
            <p:nvPr/>
          </p:nvGrpSpPr>
          <p:grpSpPr bwMode="auto">
            <a:xfrm>
              <a:off x="2357" y="1175"/>
              <a:ext cx="1412" cy="261"/>
              <a:chOff x="2357" y="1175"/>
              <a:chExt cx="1412" cy="261"/>
            </a:xfrm>
          </p:grpSpPr>
          <p:sp>
            <p:nvSpPr>
              <p:cNvPr id="12345" name="AutoShape 13"/>
              <p:cNvSpPr>
                <a:spLocks noChangeArrowheads="1"/>
              </p:cNvSpPr>
              <p:nvPr/>
            </p:nvSpPr>
            <p:spPr bwMode="auto">
              <a:xfrm>
                <a:off x="2357" y="1175"/>
                <a:ext cx="1413" cy="262"/>
              </a:xfrm>
              <a:prstGeom prst="roundRect">
                <a:avLst>
                  <a:gd name="adj" fmla="val 380"/>
                </a:avLst>
              </a:prstGeom>
              <a:noFill/>
              <a:ln w="9525">
                <a:noFill/>
                <a:round/>
                <a:headEnd/>
                <a:tailEnd/>
              </a:ln>
            </p:spPr>
            <p:txBody>
              <a:bodyPr wrap="none" anchor="ctr"/>
              <a:lstStyle/>
              <a:p>
                <a:endParaRPr lang="en-US"/>
              </a:p>
            </p:txBody>
          </p:sp>
          <p:grpSp>
            <p:nvGrpSpPr>
              <p:cNvPr id="7" name="Group 14"/>
              <p:cNvGrpSpPr>
                <a:grpSpLocks/>
              </p:cNvGrpSpPr>
              <p:nvPr/>
            </p:nvGrpSpPr>
            <p:grpSpPr bwMode="auto">
              <a:xfrm>
                <a:off x="2358" y="1175"/>
                <a:ext cx="1411" cy="261"/>
                <a:chOff x="2358" y="1175"/>
                <a:chExt cx="1411" cy="261"/>
              </a:xfrm>
            </p:grpSpPr>
            <p:sp>
              <p:nvSpPr>
                <p:cNvPr id="12347" name="AutoShape 15"/>
                <p:cNvSpPr>
                  <a:spLocks noChangeArrowheads="1"/>
                </p:cNvSpPr>
                <p:nvPr/>
              </p:nvSpPr>
              <p:spPr bwMode="auto">
                <a:xfrm>
                  <a:off x="2358" y="1175"/>
                  <a:ext cx="1412" cy="262"/>
                </a:xfrm>
                <a:prstGeom prst="roundRect">
                  <a:avLst>
                    <a:gd name="adj" fmla="val 380"/>
                  </a:avLst>
                </a:prstGeom>
                <a:noFill/>
                <a:ln w="9525">
                  <a:noFill/>
                  <a:round/>
                  <a:headEnd/>
                  <a:tailEnd/>
                </a:ln>
              </p:spPr>
              <p:txBody>
                <a:bodyPr wrap="none" anchor="ctr"/>
                <a:lstStyle/>
                <a:p>
                  <a:endParaRPr lang="en-US"/>
                </a:p>
              </p:txBody>
            </p:sp>
            <p:sp>
              <p:nvSpPr>
                <p:cNvPr id="12348" name="AutoShape 16"/>
                <p:cNvSpPr>
                  <a:spLocks noChangeArrowheads="1"/>
                </p:cNvSpPr>
                <p:nvPr/>
              </p:nvSpPr>
              <p:spPr bwMode="auto">
                <a:xfrm>
                  <a:off x="2358" y="1175"/>
                  <a:ext cx="1412" cy="262"/>
                </a:xfrm>
                <a:prstGeom prst="roundRect">
                  <a:avLst>
                    <a:gd name="adj" fmla="val 380"/>
                  </a:avLst>
                </a:prstGeom>
                <a:noFill/>
                <a:ln w="9525">
                  <a:noFill/>
                  <a:round/>
                  <a:headEnd/>
                  <a:tailEnd/>
                </a:ln>
              </p:spPr>
              <p:txBody>
                <a:bodyPr wrap="none" lIns="90360" tIns="44280" rIns="90360" bIns="44280">
                  <a:spAutoFit/>
                </a:bodyPr>
                <a:lstStyle/>
                <a:p>
                  <a:pPr algn="ctr" eaLnBrk="1" hangingPunct="1">
                    <a:lnSpc>
                      <a:spcPct val="90000"/>
                    </a:lnSpc>
                    <a:buClr>
                      <a:srgbClr val="FFFFFF"/>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b="1" i="1">
                      <a:solidFill>
                        <a:srgbClr val="FFFFFF"/>
                      </a:solidFill>
                      <a:latin typeface="Verdana" pitchFamily="34" charset="0"/>
                    </a:rPr>
                    <a:t>Future Goals</a:t>
                  </a:r>
                </a:p>
              </p:txBody>
            </p:sp>
          </p:grpSp>
        </p:grpSp>
      </p:grpSp>
      <p:grpSp>
        <p:nvGrpSpPr>
          <p:cNvPr id="8" name="Group 17"/>
          <p:cNvGrpSpPr>
            <a:grpSpLocks/>
          </p:cNvGrpSpPr>
          <p:nvPr/>
        </p:nvGrpSpPr>
        <p:grpSpPr bwMode="auto">
          <a:xfrm>
            <a:off x="3103563" y="2352675"/>
            <a:ext cx="1274762" cy="381000"/>
            <a:chOff x="1955" y="1482"/>
            <a:chExt cx="803" cy="240"/>
          </a:xfrm>
        </p:grpSpPr>
        <p:sp>
          <p:nvSpPr>
            <p:cNvPr id="12339" name="AutoShape 18"/>
            <p:cNvSpPr>
              <a:spLocks noChangeArrowheads="1"/>
            </p:cNvSpPr>
            <p:nvPr/>
          </p:nvSpPr>
          <p:spPr bwMode="auto">
            <a:xfrm>
              <a:off x="1955" y="1482"/>
              <a:ext cx="803" cy="241"/>
            </a:xfrm>
            <a:prstGeom prst="roundRect">
              <a:avLst>
                <a:gd name="adj" fmla="val 417"/>
              </a:avLst>
            </a:prstGeom>
            <a:noFill/>
            <a:ln w="9525">
              <a:noFill/>
              <a:round/>
              <a:headEnd/>
              <a:tailEnd/>
            </a:ln>
          </p:spPr>
          <p:txBody>
            <a:bodyPr wrap="none" anchor="ctr"/>
            <a:lstStyle/>
            <a:p>
              <a:endParaRPr lang="en-US"/>
            </a:p>
          </p:txBody>
        </p:sp>
        <p:grpSp>
          <p:nvGrpSpPr>
            <p:cNvPr id="9" name="Group 19"/>
            <p:cNvGrpSpPr>
              <a:grpSpLocks/>
            </p:cNvGrpSpPr>
            <p:nvPr/>
          </p:nvGrpSpPr>
          <p:grpSpPr bwMode="auto">
            <a:xfrm>
              <a:off x="1956" y="1482"/>
              <a:ext cx="802" cy="240"/>
              <a:chOff x="1956" y="1482"/>
              <a:chExt cx="802" cy="240"/>
            </a:xfrm>
          </p:grpSpPr>
          <p:sp>
            <p:nvSpPr>
              <p:cNvPr id="12341" name="AutoShape 20"/>
              <p:cNvSpPr>
                <a:spLocks noChangeArrowheads="1"/>
              </p:cNvSpPr>
              <p:nvPr/>
            </p:nvSpPr>
            <p:spPr bwMode="auto">
              <a:xfrm>
                <a:off x="1956" y="1482"/>
                <a:ext cx="803" cy="241"/>
              </a:xfrm>
              <a:prstGeom prst="roundRect">
                <a:avLst>
                  <a:gd name="adj" fmla="val 417"/>
                </a:avLst>
              </a:prstGeom>
              <a:noFill/>
              <a:ln w="9525">
                <a:noFill/>
                <a:round/>
                <a:headEnd/>
                <a:tailEnd/>
              </a:ln>
            </p:spPr>
            <p:txBody>
              <a:bodyPr wrap="none" anchor="ctr"/>
              <a:lstStyle/>
              <a:p>
                <a:endParaRPr lang="en-US"/>
              </a:p>
            </p:txBody>
          </p:sp>
          <p:sp>
            <p:nvSpPr>
              <p:cNvPr id="12342" name="AutoShape 21"/>
              <p:cNvSpPr>
                <a:spLocks noChangeArrowheads="1"/>
              </p:cNvSpPr>
              <p:nvPr/>
            </p:nvSpPr>
            <p:spPr bwMode="auto">
              <a:xfrm>
                <a:off x="1956" y="1482"/>
                <a:ext cx="803" cy="241"/>
              </a:xfrm>
              <a:prstGeom prst="roundRect">
                <a:avLst>
                  <a:gd name="adj" fmla="val 417"/>
                </a:avLst>
              </a:prstGeom>
              <a:noFill/>
              <a:ln w="9525">
                <a:noFill/>
                <a:round/>
                <a:headEnd/>
                <a:tailEnd/>
              </a:ln>
            </p:spPr>
            <p:txBody>
              <a:bodyPr wrap="none" lIns="90360" tIns="44280" rIns="90360" bIns="44280">
                <a:spAutoFit/>
              </a:bodyPr>
              <a:lstStyle/>
              <a:p>
                <a:pPr eaLnBrk="1" hangingPunct="1">
                  <a:lnSpc>
                    <a:spcPct val="90000"/>
                  </a:lnSpc>
                  <a:buClr>
                    <a:srgbClr val="000000"/>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0000"/>
                    </a:solidFill>
                    <a:latin typeface="Verdana" pitchFamily="34" charset="0"/>
                  </a:rPr>
                  <a:t>Change</a:t>
                </a:r>
              </a:p>
            </p:txBody>
          </p:sp>
        </p:grpSp>
      </p:grpSp>
      <p:grpSp>
        <p:nvGrpSpPr>
          <p:cNvPr id="10" name="Group 22"/>
          <p:cNvGrpSpPr>
            <a:grpSpLocks/>
          </p:cNvGrpSpPr>
          <p:nvPr/>
        </p:nvGrpSpPr>
        <p:grpSpPr bwMode="auto">
          <a:xfrm>
            <a:off x="5006975" y="2352675"/>
            <a:ext cx="1779588" cy="381000"/>
            <a:chOff x="3154" y="1482"/>
            <a:chExt cx="1121" cy="240"/>
          </a:xfrm>
        </p:grpSpPr>
        <p:sp>
          <p:nvSpPr>
            <p:cNvPr id="12335" name="AutoShape 23"/>
            <p:cNvSpPr>
              <a:spLocks noChangeArrowheads="1"/>
            </p:cNvSpPr>
            <p:nvPr/>
          </p:nvSpPr>
          <p:spPr bwMode="auto">
            <a:xfrm>
              <a:off x="3154" y="1482"/>
              <a:ext cx="1122" cy="241"/>
            </a:xfrm>
            <a:prstGeom prst="roundRect">
              <a:avLst>
                <a:gd name="adj" fmla="val 417"/>
              </a:avLst>
            </a:prstGeom>
            <a:noFill/>
            <a:ln w="9525">
              <a:noFill/>
              <a:round/>
              <a:headEnd/>
              <a:tailEnd/>
            </a:ln>
          </p:spPr>
          <p:txBody>
            <a:bodyPr wrap="none" anchor="ctr"/>
            <a:lstStyle/>
            <a:p>
              <a:endParaRPr lang="en-US"/>
            </a:p>
          </p:txBody>
        </p:sp>
        <p:grpSp>
          <p:nvGrpSpPr>
            <p:cNvPr id="11" name="Group 24"/>
            <p:cNvGrpSpPr>
              <a:grpSpLocks/>
            </p:cNvGrpSpPr>
            <p:nvPr/>
          </p:nvGrpSpPr>
          <p:grpSpPr bwMode="auto">
            <a:xfrm>
              <a:off x="3155" y="1482"/>
              <a:ext cx="1120" cy="240"/>
              <a:chOff x="3155" y="1482"/>
              <a:chExt cx="1120" cy="240"/>
            </a:xfrm>
          </p:grpSpPr>
          <p:sp>
            <p:nvSpPr>
              <p:cNvPr id="12337" name="AutoShape 25"/>
              <p:cNvSpPr>
                <a:spLocks noChangeArrowheads="1"/>
              </p:cNvSpPr>
              <p:nvPr/>
            </p:nvSpPr>
            <p:spPr bwMode="auto">
              <a:xfrm>
                <a:off x="3155" y="1482"/>
                <a:ext cx="1121" cy="241"/>
              </a:xfrm>
              <a:prstGeom prst="roundRect">
                <a:avLst>
                  <a:gd name="adj" fmla="val 417"/>
                </a:avLst>
              </a:prstGeom>
              <a:noFill/>
              <a:ln w="9525">
                <a:noFill/>
                <a:round/>
                <a:headEnd/>
                <a:tailEnd/>
              </a:ln>
            </p:spPr>
            <p:txBody>
              <a:bodyPr wrap="none" anchor="ctr"/>
              <a:lstStyle/>
              <a:p>
                <a:endParaRPr lang="en-US"/>
              </a:p>
            </p:txBody>
          </p:sp>
          <p:sp>
            <p:nvSpPr>
              <p:cNvPr id="12338" name="AutoShape 26"/>
              <p:cNvSpPr>
                <a:spLocks noChangeArrowheads="1"/>
              </p:cNvSpPr>
              <p:nvPr/>
            </p:nvSpPr>
            <p:spPr bwMode="auto">
              <a:xfrm>
                <a:off x="3155" y="1482"/>
                <a:ext cx="1121" cy="241"/>
              </a:xfrm>
              <a:prstGeom prst="roundRect">
                <a:avLst>
                  <a:gd name="adj" fmla="val 417"/>
                </a:avLst>
              </a:prstGeom>
              <a:noFill/>
              <a:ln w="9525">
                <a:noFill/>
                <a:round/>
                <a:headEnd/>
                <a:tailEnd/>
              </a:ln>
            </p:spPr>
            <p:txBody>
              <a:bodyPr wrap="none" lIns="90360" tIns="44280" rIns="90360" bIns="44280">
                <a:spAutoFit/>
              </a:bodyPr>
              <a:lstStyle/>
              <a:p>
                <a:pPr eaLnBrk="1" hangingPunct="1">
                  <a:lnSpc>
                    <a:spcPct val="90000"/>
                  </a:lnSpc>
                  <a:buClr>
                    <a:srgbClr val="000000"/>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0000"/>
                    </a:solidFill>
                    <a:latin typeface="Verdana" pitchFamily="34" charset="0"/>
                  </a:rPr>
                  <a:t>Status Quo</a:t>
                </a:r>
              </a:p>
            </p:txBody>
          </p:sp>
        </p:grpSp>
      </p:grpSp>
      <p:grpSp>
        <p:nvGrpSpPr>
          <p:cNvPr id="12" name="Group 27"/>
          <p:cNvGrpSpPr>
            <a:grpSpLocks/>
          </p:cNvGrpSpPr>
          <p:nvPr/>
        </p:nvGrpSpPr>
        <p:grpSpPr bwMode="auto">
          <a:xfrm>
            <a:off x="1304925" y="3484563"/>
            <a:ext cx="1393825" cy="382587"/>
            <a:chOff x="822" y="2195"/>
            <a:chExt cx="878" cy="241"/>
          </a:xfrm>
        </p:grpSpPr>
        <p:sp>
          <p:nvSpPr>
            <p:cNvPr id="12331" name="AutoShape 28"/>
            <p:cNvSpPr>
              <a:spLocks noChangeArrowheads="1"/>
            </p:cNvSpPr>
            <p:nvPr/>
          </p:nvSpPr>
          <p:spPr bwMode="auto">
            <a:xfrm>
              <a:off x="822" y="2195"/>
              <a:ext cx="879" cy="242"/>
            </a:xfrm>
            <a:prstGeom prst="roundRect">
              <a:avLst>
                <a:gd name="adj" fmla="val 412"/>
              </a:avLst>
            </a:prstGeom>
            <a:noFill/>
            <a:ln w="9525">
              <a:noFill/>
              <a:round/>
              <a:headEnd/>
              <a:tailEnd/>
            </a:ln>
          </p:spPr>
          <p:txBody>
            <a:bodyPr wrap="none" anchor="ctr"/>
            <a:lstStyle/>
            <a:p>
              <a:endParaRPr lang="en-US"/>
            </a:p>
          </p:txBody>
        </p:sp>
        <p:grpSp>
          <p:nvGrpSpPr>
            <p:cNvPr id="13" name="Group 29"/>
            <p:cNvGrpSpPr>
              <a:grpSpLocks/>
            </p:cNvGrpSpPr>
            <p:nvPr/>
          </p:nvGrpSpPr>
          <p:grpSpPr bwMode="auto">
            <a:xfrm>
              <a:off x="822" y="2196"/>
              <a:ext cx="878" cy="240"/>
              <a:chOff x="822" y="2196"/>
              <a:chExt cx="878" cy="240"/>
            </a:xfrm>
          </p:grpSpPr>
          <p:sp>
            <p:nvSpPr>
              <p:cNvPr id="12333" name="AutoShape 30"/>
              <p:cNvSpPr>
                <a:spLocks noChangeArrowheads="1"/>
              </p:cNvSpPr>
              <p:nvPr/>
            </p:nvSpPr>
            <p:spPr bwMode="auto">
              <a:xfrm>
                <a:off x="822" y="2196"/>
                <a:ext cx="879" cy="241"/>
              </a:xfrm>
              <a:prstGeom prst="roundRect">
                <a:avLst>
                  <a:gd name="adj" fmla="val 417"/>
                </a:avLst>
              </a:prstGeom>
              <a:noFill/>
              <a:ln w="9525">
                <a:noFill/>
                <a:round/>
                <a:headEnd/>
                <a:tailEnd/>
              </a:ln>
            </p:spPr>
            <p:txBody>
              <a:bodyPr wrap="none" anchor="ctr"/>
              <a:lstStyle/>
              <a:p>
                <a:endParaRPr lang="en-US"/>
              </a:p>
            </p:txBody>
          </p:sp>
          <p:sp>
            <p:nvSpPr>
              <p:cNvPr id="12334" name="AutoShape 31"/>
              <p:cNvSpPr>
                <a:spLocks noChangeArrowheads="1"/>
              </p:cNvSpPr>
              <p:nvPr/>
            </p:nvSpPr>
            <p:spPr bwMode="auto">
              <a:xfrm>
                <a:off x="822" y="2196"/>
                <a:ext cx="879" cy="241"/>
              </a:xfrm>
              <a:prstGeom prst="roundRect">
                <a:avLst>
                  <a:gd name="adj" fmla="val 417"/>
                </a:avLst>
              </a:prstGeom>
              <a:noFill/>
              <a:ln w="9525">
                <a:noFill/>
                <a:round/>
                <a:headEnd/>
                <a:tailEnd/>
              </a:ln>
            </p:spPr>
            <p:txBody>
              <a:bodyPr wrap="none" lIns="90360" tIns="44280" rIns="90360" bIns="44280">
                <a:spAutoFit/>
              </a:bodyPr>
              <a:lstStyle/>
              <a:p>
                <a:pPr eaLnBrk="1" hangingPunct="1">
                  <a:lnSpc>
                    <a:spcPct val="90000"/>
                  </a:lnSpc>
                  <a:buClr>
                    <a:srgbClr val="000000"/>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0000"/>
                    </a:solidFill>
                    <a:latin typeface="Verdana" pitchFamily="34" charset="0"/>
                  </a:rPr>
                  <a:t>Possible</a:t>
                </a:r>
              </a:p>
            </p:txBody>
          </p:sp>
        </p:grpSp>
      </p:grpSp>
      <p:grpSp>
        <p:nvGrpSpPr>
          <p:cNvPr id="14" name="Group 32"/>
          <p:cNvGrpSpPr>
            <a:grpSpLocks/>
          </p:cNvGrpSpPr>
          <p:nvPr/>
        </p:nvGrpSpPr>
        <p:grpSpPr bwMode="auto">
          <a:xfrm>
            <a:off x="1304925" y="5295900"/>
            <a:ext cx="1333500" cy="382588"/>
            <a:chOff x="822" y="3336"/>
            <a:chExt cx="840" cy="241"/>
          </a:xfrm>
        </p:grpSpPr>
        <p:sp>
          <p:nvSpPr>
            <p:cNvPr id="12327" name="AutoShape 33"/>
            <p:cNvSpPr>
              <a:spLocks noChangeArrowheads="1"/>
            </p:cNvSpPr>
            <p:nvPr/>
          </p:nvSpPr>
          <p:spPr bwMode="auto">
            <a:xfrm>
              <a:off x="822" y="3336"/>
              <a:ext cx="841" cy="242"/>
            </a:xfrm>
            <a:prstGeom prst="roundRect">
              <a:avLst>
                <a:gd name="adj" fmla="val 412"/>
              </a:avLst>
            </a:prstGeom>
            <a:noFill/>
            <a:ln w="9525">
              <a:noFill/>
              <a:round/>
              <a:headEnd/>
              <a:tailEnd/>
            </a:ln>
          </p:spPr>
          <p:txBody>
            <a:bodyPr wrap="none" anchor="ctr"/>
            <a:lstStyle/>
            <a:p>
              <a:endParaRPr lang="en-US"/>
            </a:p>
          </p:txBody>
        </p:sp>
        <p:grpSp>
          <p:nvGrpSpPr>
            <p:cNvPr id="15" name="Group 34"/>
            <p:cNvGrpSpPr>
              <a:grpSpLocks/>
            </p:cNvGrpSpPr>
            <p:nvPr/>
          </p:nvGrpSpPr>
          <p:grpSpPr bwMode="auto">
            <a:xfrm>
              <a:off x="822" y="3337"/>
              <a:ext cx="840" cy="240"/>
              <a:chOff x="822" y="3337"/>
              <a:chExt cx="840" cy="240"/>
            </a:xfrm>
          </p:grpSpPr>
          <p:sp>
            <p:nvSpPr>
              <p:cNvPr id="12329" name="AutoShape 35"/>
              <p:cNvSpPr>
                <a:spLocks noChangeArrowheads="1"/>
              </p:cNvSpPr>
              <p:nvPr/>
            </p:nvSpPr>
            <p:spPr bwMode="auto">
              <a:xfrm>
                <a:off x="822" y="3337"/>
                <a:ext cx="841" cy="241"/>
              </a:xfrm>
              <a:prstGeom prst="roundRect">
                <a:avLst>
                  <a:gd name="adj" fmla="val 417"/>
                </a:avLst>
              </a:prstGeom>
              <a:noFill/>
              <a:ln w="9525">
                <a:noFill/>
                <a:round/>
                <a:headEnd/>
                <a:tailEnd/>
              </a:ln>
            </p:spPr>
            <p:txBody>
              <a:bodyPr wrap="none" anchor="ctr"/>
              <a:lstStyle/>
              <a:p>
                <a:endParaRPr lang="en-US"/>
              </a:p>
            </p:txBody>
          </p:sp>
          <p:sp>
            <p:nvSpPr>
              <p:cNvPr id="12330" name="AutoShape 36"/>
              <p:cNvSpPr>
                <a:spLocks noChangeArrowheads="1"/>
              </p:cNvSpPr>
              <p:nvPr/>
            </p:nvSpPr>
            <p:spPr bwMode="auto">
              <a:xfrm>
                <a:off x="822" y="3337"/>
                <a:ext cx="841" cy="241"/>
              </a:xfrm>
              <a:prstGeom prst="roundRect">
                <a:avLst>
                  <a:gd name="adj" fmla="val 417"/>
                </a:avLst>
              </a:prstGeom>
              <a:noFill/>
              <a:ln w="9525">
                <a:noFill/>
                <a:round/>
                <a:headEnd/>
                <a:tailEnd/>
              </a:ln>
            </p:spPr>
            <p:txBody>
              <a:bodyPr wrap="none" lIns="90360" tIns="44280" rIns="90360" bIns="44280">
                <a:spAutoFit/>
              </a:bodyPr>
              <a:lstStyle/>
              <a:p>
                <a:pPr eaLnBrk="1" hangingPunct="1">
                  <a:lnSpc>
                    <a:spcPct val="90000"/>
                  </a:lnSpc>
                  <a:buClr>
                    <a:srgbClr val="000000"/>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0000"/>
                    </a:solidFill>
                    <a:latin typeface="Verdana" pitchFamily="34" charset="0"/>
                  </a:rPr>
                  <a:t>Blocked</a:t>
                </a:r>
              </a:p>
            </p:txBody>
          </p:sp>
        </p:grpSp>
      </p:grpSp>
      <p:grpSp>
        <p:nvGrpSpPr>
          <p:cNvPr id="16" name="Group 37"/>
          <p:cNvGrpSpPr>
            <a:grpSpLocks/>
          </p:cNvGrpSpPr>
          <p:nvPr/>
        </p:nvGrpSpPr>
        <p:grpSpPr bwMode="auto">
          <a:xfrm>
            <a:off x="4824413" y="2770188"/>
            <a:ext cx="2143125" cy="1809750"/>
            <a:chOff x="3039" y="1745"/>
            <a:chExt cx="1350" cy="1140"/>
          </a:xfrm>
        </p:grpSpPr>
        <p:sp>
          <p:nvSpPr>
            <p:cNvPr id="12321" name="AutoShape 38"/>
            <p:cNvSpPr>
              <a:spLocks noChangeArrowheads="1"/>
            </p:cNvSpPr>
            <p:nvPr/>
          </p:nvSpPr>
          <p:spPr bwMode="auto">
            <a:xfrm>
              <a:off x="3039" y="1745"/>
              <a:ext cx="1351" cy="1141"/>
            </a:xfrm>
            <a:prstGeom prst="roundRect">
              <a:avLst>
                <a:gd name="adj" fmla="val 83"/>
              </a:avLst>
            </a:prstGeom>
            <a:solidFill>
              <a:srgbClr val="FFFF00"/>
            </a:solidFill>
            <a:ln w="9525">
              <a:noFill/>
              <a:round/>
              <a:headEnd/>
              <a:tailEnd/>
            </a:ln>
          </p:spPr>
          <p:txBody>
            <a:bodyPr wrap="none" anchor="ctr"/>
            <a:lstStyle/>
            <a:p>
              <a:endParaRPr lang="en-US"/>
            </a:p>
          </p:txBody>
        </p:sp>
        <p:grpSp>
          <p:nvGrpSpPr>
            <p:cNvPr id="17" name="Group 39"/>
            <p:cNvGrpSpPr>
              <a:grpSpLocks/>
            </p:cNvGrpSpPr>
            <p:nvPr/>
          </p:nvGrpSpPr>
          <p:grpSpPr bwMode="auto">
            <a:xfrm>
              <a:off x="3300" y="2128"/>
              <a:ext cx="829" cy="372"/>
              <a:chOff x="3300" y="2128"/>
              <a:chExt cx="829" cy="372"/>
            </a:xfrm>
          </p:grpSpPr>
          <p:sp>
            <p:nvSpPr>
              <p:cNvPr id="12323" name="AutoShape 40"/>
              <p:cNvSpPr>
                <a:spLocks noChangeArrowheads="1"/>
              </p:cNvSpPr>
              <p:nvPr/>
            </p:nvSpPr>
            <p:spPr bwMode="auto">
              <a:xfrm>
                <a:off x="3300" y="2128"/>
                <a:ext cx="830" cy="372"/>
              </a:xfrm>
              <a:prstGeom prst="roundRect">
                <a:avLst>
                  <a:gd name="adj" fmla="val 269"/>
                </a:avLst>
              </a:prstGeom>
              <a:noFill/>
              <a:ln w="9525">
                <a:noFill/>
                <a:round/>
                <a:headEnd/>
                <a:tailEnd/>
              </a:ln>
            </p:spPr>
            <p:txBody>
              <a:bodyPr wrap="none" anchor="ctr"/>
              <a:lstStyle/>
              <a:p>
                <a:endParaRPr lang="en-US"/>
              </a:p>
            </p:txBody>
          </p:sp>
          <p:grpSp>
            <p:nvGrpSpPr>
              <p:cNvPr id="18" name="Group 41"/>
              <p:cNvGrpSpPr>
                <a:grpSpLocks/>
              </p:cNvGrpSpPr>
              <p:nvPr/>
            </p:nvGrpSpPr>
            <p:grpSpPr bwMode="auto">
              <a:xfrm>
                <a:off x="3300" y="2130"/>
                <a:ext cx="829" cy="371"/>
                <a:chOff x="3300" y="2130"/>
                <a:chExt cx="829" cy="371"/>
              </a:xfrm>
            </p:grpSpPr>
            <p:sp>
              <p:nvSpPr>
                <p:cNvPr id="12325" name="AutoShape 42"/>
                <p:cNvSpPr>
                  <a:spLocks noChangeArrowheads="1"/>
                </p:cNvSpPr>
                <p:nvPr/>
              </p:nvSpPr>
              <p:spPr bwMode="auto">
                <a:xfrm>
                  <a:off x="3300" y="2130"/>
                  <a:ext cx="830" cy="372"/>
                </a:xfrm>
                <a:prstGeom prst="roundRect">
                  <a:avLst>
                    <a:gd name="adj" fmla="val 269"/>
                  </a:avLst>
                </a:prstGeom>
                <a:noFill/>
                <a:ln w="9525">
                  <a:noFill/>
                  <a:round/>
                  <a:headEnd/>
                  <a:tailEnd/>
                </a:ln>
              </p:spPr>
              <p:txBody>
                <a:bodyPr wrap="none" anchor="ctr"/>
                <a:lstStyle/>
                <a:p>
                  <a:endParaRPr lang="en-US"/>
                </a:p>
              </p:txBody>
            </p:sp>
            <p:sp>
              <p:nvSpPr>
                <p:cNvPr id="12326" name="AutoShape 43"/>
                <p:cNvSpPr>
                  <a:spLocks noChangeArrowheads="1"/>
                </p:cNvSpPr>
                <p:nvPr/>
              </p:nvSpPr>
              <p:spPr bwMode="auto">
                <a:xfrm>
                  <a:off x="3300" y="2130"/>
                  <a:ext cx="829" cy="371"/>
                </a:xfrm>
                <a:prstGeom prst="roundRect">
                  <a:avLst>
                    <a:gd name="adj" fmla="val 269"/>
                  </a:avLst>
                </a:prstGeom>
                <a:noFill/>
                <a:ln w="9525">
                  <a:noFill/>
                  <a:round/>
                  <a:headEnd/>
                  <a:tailEnd/>
                </a:ln>
              </p:spPr>
              <p:txBody>
                <a:bodyPr wrap="none" lIns="90360" tIns="44280" rIns="90360" bIns="44280">
                  <a:spAutoFit/>
                </a:bodyPr>
                <a:lstStyle/>
                <a:p>
                  <a:pPr algn="ctr" eaLnBrk="1" hangingPunct="1">
                    <a:lnSpc>
                      <a:spcPct val="90000"/>
                    </a:lnSpc>
                    <a:buClr>
                      <a:srgbClr val="000000"/>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chemeClr val="tx1"/>
                      </a:solidFill>
                      <a:latin typeface="Verdana" pitchFamily="34" charset="0"/>
                    </a:rPr>
                    <a:t>Satisfied</a:t>
                  </a:r>
                </a:p>
                <a:p>
                  <a:pPr algn="ctr" eaLnBrk="1" hangingPunct="1">
                    <a:lnSpc>
                      <a:spcPct val="90000"/>
                    </a:lnSpc>
                    <a:buClr>
                      <a:srgbClr val="000000"/>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chemeClr val="tx1"/>
                      </a:solidFill>
                      <a:latin typeface="Verdana" pitchFamily="34" charset="0"/>
                    </a:rPr>
                    <a:t>manager</a:t>
                  </a:r>
                </a:p>
              </p:txBody>
            </p:sp>
          </p:grpSp>
        </p:grpSp>
      </p:grpSp>
      <p:grpSp>
        <p:nvGrpSpPr>
          <p:cNvPr id="19" name="Group 44"/>
          <p:cNvGrpSpPr>
            <a:grpSpLocks/>
          </p:cNvGrpSpPr>
          <p:nvPr/>
        </p:nvGrpSpPr>
        <p:grpSpPr bwMode="auto">
          <a:xfrm>
            <a:off x="2671763" y="2770188"/>
            <a:ext cx="2141537" cy="1809750"/>
            <a:chOff x="1683" y="1745"/>
            <a:chExt cx="1349" cy="1140"/>
          </a:xfrm>
        </p:grpSpPr>
        <p:sp>
          <p:nvSpPr>
            <p:cNvPr id="12315" name="AutoShape 45"/>
            <p:cNvSpPr>
              <a:spLocks noChangeArrowheads="1"/>
            </p:cNvSpPr>
            <p:nvPr/>
          </p:nvSpPr>
          <p:spPr bwMode="auto">
            <a:xfrm>
              <a:off x="1683" y="1745"/>
              <a:ext cx="1350" cy="1141"/>
            </a:xfrm>
            <a:prstGeom prst="roundRect">
              <a:avLst>
                <a:gd name="adj" fmla="val 83"/>
              </a:avLst>
            </a:prstGeom>
            <a:solidFill>
              <a:srgbClr val="009999"/>
            </a:solidFill>
            <a:ln w="9525">
              <a:noFill/>
              <a:round/>
              <a:headEnd/>
              <a:tailEnd/>
            </a:ln>
          </p:spPr>
          <p:txBody>
            <a:bodyPr wrap="none" anchor="ctr"/>
            <a:lstStyle/>
            <a:p>
              <a:endParaRPr lang="en-US"/>
            </a:p>
          </p:txBody>
        </p:sp>
        <p:grpSp>
          <p:nvGrpSpPr>
            <p:cNvPr id="20" name="Group 46"/>
            <p:cNvGrpSpPr>
              <a:grpSpLocks/>
            </p:cNvGrpSpPr>
            <p:nvPr/>
          </p:nvGrpSpPr>
          <p:grpSpPr bwMode="auto">
            <a:xfrm>
              <a:off x="1769" y="2206"/>
              <a:ext cx="1174" cy="220"/>
              <a:chOff x="1769" y="2206"/>
              <a:chExt cx="1174" cy="220"/>
            </a:xfrm>
          </p:grpSpPr>
          <p:sp>
            <p:nvSpPr>
              <p:cNvPr id="12317" name="AutoShape 47"/>
              <p:cNvSpPr>
                <a:spLocks noChangeArrowheads="1"/>
              </p:cNvSpPr>
              <p:nvPr/>
            </p:nvSpPr>
            <p:spPr bwMode="auto">
              <a:xfrm>
                <a:off x="1769" y="2206"/>
                <a:ext cx="1174" cy="221"/>
              </a:xfrm>
              <a:prstGeom prst="roundRect">
                <a:avLst>
                  <a:gd name="adj" fmla="val 454"/>
                </a:avLst>
              </a:prstGeom>
              <a:noFill/>
              <a:ln w="9525">
                <a:noFill/>
                <a:round/>
                <a:headEnd/>
                <a:tailEnd/>
              </a:ln>
            </p:spPr>
            <p:txBody>
              <a:bodyPr wrap="none" anchor="ctr"/>
              <a:lstStyle/>
              <a:p>
                <a:endParaRPr lang="en-US"/>
              </a:p>
            </p:txBody>
          </p:sp>
          <p:grpSp>
            <p:nvGrpSpPr>
              <p:cNvPr id="21" name="Group 48"/>
              <p:cNvGrpSpPr>
                <a:grpSpLocks/>
              </p:cNvGrpSpPr>
              <p:nvPr/>
            </p:nvGrpSpPr>
            <p:grpSpPr bwMode="auto">
              <a:xfrm>
                <a:off x="1770" y="2206"/>
                <a:ext cx="1173" cy="219"/>
                <a:chOff x="1770" y="2206"/>
                <a:chExt cx="1173" cy="219"/>
              </a:xfrm>
            </p:grpSpPr>
            <p:sp>
              <p:nvSpPr>
                <p:cNvPr id="12319" name="AutoShape 49"/>
                <p:cNvSpPr>
                  <a:spLocks noChangeArrowheads="1"/>
                </p:cNvSpPr>
                <p:nvPr/>
              </p:nvSpPr>
              <p:spPr bwMode="auto">
                <a:xfrm>
                  <a:off x="1770" y="2206"/>
                  <a:ext cx="1174" cy="220"/>
                </a:xfrm>
                <a:prstGeom prst="roundRect">
                  <a:avLst>
                    <a:gd name="adj" fmla="val 454"/>
                  </a:avLst>
                </a:prstGeom>
                <a:noFill/>
                <a:ln w="9525">
                  <a:noFill/>
                  <a:round/>
                  <a:headEnd/>
                  <a:tailEnd/>
                </a:ln>
              </p:spPr>
              <p:txBody>
                <a:bodyPr wrap="none" anchor="ctr"/>
                <a:lstStyle/>
                <a:p>
                  <a:endParaRPr lang="en-US"/>
                </a:p>
              </p:txBody>
            </p:sp>
            <p:sp>
              <p:nvSpPr>
                <p:cNvPr id="12320" name="AutoShape 50"/>
                <p:cNvSpPr>
                  <a:spLocks noChangeArrowheads="1"/>
                </p:cNvSpPr>
                <p:nvPr/>
              </p:nvSpPr>
              <p:spPr bwMode="auto">
                <a:xfrm>
                  <a:off x="1770" y="2206"/>
                  <a:ext cx="1174" cy="219"/>
                </a:xfrm>
                <a:prstGeom prst="roundRect">
                  <a:avLst>
                    <a:gd name="adj" fmla="val 458"/>
                  </a:avLst>
                </a:prstGeom>
                <a:noFill/>
                <a:ln w="9525">
                  <a:noFill/>
                  <a:round/>
                  <a:headEnd/>
                  <a:tailEnd/>
                </a:ln>
              </p:spPr>
              <p:txBody>
                <a:bodyPr wrap="none" lIns="90360" tIns="44280" rIns="90360" bIns="44280">
                  <a:spAutoFit/>
                </a:bodyPr>
                <a:lstStyle/>
                <a:p>
                  <a:pPr eaLnBrk="1" hangingPunct="1">
                    <a:lnSpc>
                      <a:spcPct val="90000"/>
                    </a:lnSpc>
                    <a:buClr>
                      <a:srgbClr val="000000"/>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dirty="0">
                      <a:solidFill>
                        <a:schemeClr val="tx1"/>
                      </a:solidFill>
                      <a:latin typeface="Verdana" pitchFamily="34" charset="0"/>
                    </a:rPr>
                    <a:t>Entrepreneur</a:t>
                  </a:r>
                </a:p>
              </p:txBody>
            </p:sp>
          </p:grpSp>
        </p:grpSp>
      </p:grpSp>
      <p:grpSp>
        <p:nvGrpSpPr>
          <p:cNvPr id="22" name="Group 51"/>
          <p:cNvGrpSpPr>
            <a:grpSpLocks/>
          </p:cNvGrpSpPr>
          <p:nvPr/>
        </p:nvGrpSpPr>
        <p:grpSpPr bwMode="auto">
          <a:xfrm>
            <a:off x="2671763" y="4584700"/>
            <a:ext cx="2141537" cy="1806575"/>
            <a:chOff x="1683" y="2888"/>
            <a:chExt cx="1349" cy="1138"/>
          </a:xfrm>
        </p:grpSpPr>
        <p:sp>
          <p:nvSpPr>
            <p:cNvPr id="12309" name="AutoShape 52"/>
            <p:cNvSpPr>
              <a:spLocks noChangeArrowheads="1"/>
            </p:cNvSpPr>
            <p:nvPr/>
          </p:nvSpPr>
          <p:spPr bwMode="auto">
            <a:xfrm>
              <a:off x="1683" y="2888"/>
              <a:ext cx="1350" cy="1139"/>
            </a:xfrm>
            <a:prstGeom prst="roundRect">
              <a:avLst>
                <a:gd name="adj" fmla="val 83"/>
              </a:avLst>
            </a:prstGeom>
            <a:blipFill dpi="0" rotWithShape="0">
              <a:blip r:embed="rId3" cstate="print"/>
              <a:srcRect/>
              <a:tile tx="0" ty="0" sx="100000" sy="100000" flip="none" algn="tl"/>
            </a:blipFill>
            <a:ln w="9525">
              <a:noFill/>
              <a:round/>
              <a:headEnd/>
              <a:tailEnd/>
            </a:ln>
          </p:spPr>
          <p:txBody>
            <a:bodyPr wrap="none" anchor="ctr"/>
            <a:lstStyle/>
            <a:p>
              <a:endParaRPr lang="en-US"/>
            </a:p>
          </p:txBody>
        </p:sp>
        <p:grpSp>
          <p:nvGrpSpPr>
            <p:cNvPr id="23" name="Group 53"/>
            <p:cNvGrpSpPr>
              <a:grpSpLocks/>
            </p:cNvGrpSpPr>
            <p:nvPr/>
          </p:nvGrpSpPr>
          <p:grpSpPr bwMode="auto">
            <a:xfrm>
              <a:off x="1879" y="3271"/>
              <a:ext cx="957" cy="373"/>
              <a:chOff x="1879" y="3271"/>
              <a:chExt cx="957" cy="373"/>
            </a:xfrm>
          </p:grpSpPr>
          <p:sp>
            <p:nvSpPr>
              <p:cNvPr id="12311" name="AutoShape 54"/>
              <p:cNvSpPr>
                <a:spLocks noChangeArrowheads="1"/>
              </p:cNvSpPr>
              <p:nvPr/>
            </p:nvSpPr>
            <p:spPr bwMode="auto">
              <a:xfrm>
                <a:off x="1879" y="3271"/>
                <a:ext cx="958" cy="374"/>
              </a:xfrm>
              <a:prstGeom prst="roundRect">
                <a:avLst>
                  <a:gd name="adj" fmla="val 264"/>
                </a:avLst>
              </a:prstGeom>
              <a:noFill/>
              <a:ln w="9525">
                <a:noFill/>
                <a:round/>
                <a:headEnd/>
                <a:tailEnd/>
              </a:ln>
            </p:spPr>
            <p:txBody>
              <a:bodyPr wrap="none" anchor="ctr"/>
              <a:lstStyle/>
              <a:p>
                <a:endParaRPr lang="en-US"/>
              </a:p>
            </p:txBody>
          </p:sp>
          <p:grpSp>
            <p:nvGrpSpPr>
              <p:cNvPr id="24" name="Group 55"/>
              <p:cNvGrpSpPr>
                <a:grpSpLocks/>
              </p:cNvGrpSpPr>
              <p:nvPr/>
            </p:nvGrpSpPr>
            <p:grpSpPr bwMode="auto">
              <a:xfrm>
                <a:off x="1879" y="3271"/>
                <a:ext cx="957" cy="372"/>
                <a:chOff x="1879" y="3271"/>
                <a:chExt cx="957" cy="372"/>
              </a:xfrm>
            </p:grpSpPr>
            <p:sp>
              <p:nvSpPr>
                <p:cNvPr id="12313" name="AutoShape 56"/>
                <p:cNvSpPr>
                  <a:spLocks noChangeArrowheads="1"/>
                </p:cNvSpPr>
                <p:nvPr/>
              </p:nvSpPr>
              <p:spPr bwMode="auto">
                <a:xfrm>
                  <a:off x="1879" y="3271"/>
                  <a:ext cx="958" cy="373"/>
                </a:xfrm>
                <a:prstGeom prst="roundRect">
                  <a:avLst>
                    <a:gd name="adj" fmla="val 269"/>
                  </a:avLst>
                </a:prstGeom>
                <a:noFill/>
                <a:ln w="9525">
                  <a:noFill/>
                  <a:round/>
                  <a:headEnd/>
                  <a:tailEnd/>
                </a:ln>
              </p:spPr>
              <p:txBody>
                <a:bodyPr wrap="none" anchor="ctr"/>
                <a:lstStyle/>
                <a:p>
                  <a:endParaRPr lang="en-US"/>
                </a:p>
              </p:txBody>
            </p:sp>
            <p:sp>
              <p:nvSpPr>
                <p:cNvPr id="12314" name="AutoShape 57"/>
                <p:cNvSpPr>
                  <a:spLocks noChangeArrowheads="1"/>
                </p:cNvSpPr>
                <p:nvPr/>
              </p:nvSpPr>
              <p:spPr bwMode="auto">
                <a:xfrm>
                  <a:off x="1879" y="3271"/>
                  <a:ext cx="957" cy="372"/>
                </a:xfrm>
                <a:prstGeom prst="roundRect">
                  <a:avLst>
                    <a:gd name="adj" fmla="val 269"/>
                  </a:avLst>
                </a:prstGeom>
                <a:noFill/>
                <a:ln w="9525">
                  <a:noFill/>
                  <a:round/>
                  <a:headEnd/>
                  <a:tailEnd/>
                </a:ln>
              </p:spPr>
              <p:txBody>
                <a:bodyPr wrap="none" lIns="90360" tIns="44280" rIns="90360" bIns="44280">
                  <a:spAutoFit/>
                </a:bodyPr>
                <a:lstStyle/>
                <a:p>
                  <a:pPr algn="ctr" eaLnBrk="1" hangingPunct="1">
                    <a:lnSpc>
                      <a:spcPct val="90000"/>
                    </a:lnSpc>
                    <a:buClr>
                      <a:srgbClr val="000000"/>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chemeClr val="tx1"/>
                      </a:solidFill>
                      <a:latin typeface="Verdana" pitchFamily="34" charset="0"/>
                    </a:rPr>
                    <a:t>Frustrated</a:t>
                  </a:r>
                </a:p>
                <a:p>
                  <a:pPr algn="ctr" eaLnBrk="1" hangingPunct="1">
                    <a:lnSpc>
                      <a:spcPct val="90000"/>
                    </a:lnSpc>
                    <a:buClr>
                      <a:srgbClr val="000000"/>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chemeClr val="tx1"/>
                      </a:solidFill>
                      <a:latin typeface="Verdana" pitchFamily="34" charset="0"/>
                    </a:rPr>
                    <a:t>manager</a:t>
                  </a:r>
                </a:p>
              </p:txBody>
            </p:sp>
          </p:grpSp>
        </p:grpSp>
      </p:grpSp>
      <p:grpSp>
        <p:nvGrpSpPr>
          <p:cNvPr id="25" name="Group 58"/>
          <p:cNvGrpSpPr>
            <a:grpSpLocks/>
          </p:cNvGrpSpPr>
          <p:nvPr/>
        </p:nvGrpSpPr>
        <p:grpSpPr bwMode="auto">
          <a:xfrm>
            <a:off x="4824414" y="4584701"/>
            <a:ext cx="2144713" cy="1808163"/>
            <a:chOff x="3039" y="2888"/>
            <a:chExt cx="1351" cy="1139"/>
          </a:xfrm>
        </p:grpSpPr>
        <p:sp>
          <p:nvSpPr>
            <p:cNvPr id="12303" name="AutoShape 59"/>
            <p:cNvSpPr>
              <a:spLocks noChangeArrowheads="1"/>
            </p:cNvSpPr>
            <p:nvPr/>
          </p:nvSpPr>
          <p:spPr bwMode="auto">
            <a:xfrm>
              <a:off x="3039" y="2888"/>
              <a:ext cx="1351" cy="1139"/>
            </a:xfrm>
            <a:prstGeom prst="roundRect">
              <a:avLst>
                <a:gd name="adj" fmla="val 83"/>
              </a:avLst>
            </a:prstGeom>
            <a:solidFill>
              <a:srgbClr val="CF0959"/>
            </a:solidFill>
            <a:ln w="9525">
              <a:noFill/>
              <a:round/>
              <a:headEnd/>
              <a:tailEnd/>
            </a:ln>
          </p:spPr>
          <p:txBody>
            <a:bodyPr wrap="none" anchor="ctr"/>
            <a:lstStyle/>
            <a:p>
              <a:endParaRPr lang="en-US"/>
            </a:p>
          </p:txBody>
        </p:sp>
        <p:grpSp>
          <p:nvGrpSpPr>
            <p:cNvPr id="26" name="Group 60"/>
            <p:cNvGrpSpPr>
              <a:grpSpLocks/>
            </p:cNvGrpSpPr>
            <p:nvPr/>
          </p:nvGrpSpPr>
          <p:grpSpPr bwMode="auto">
            <a:xfrm>
              <a:off x="3208" y="3271"/>
              <a:ext cx="1014" cy="374"/>
              <a:chOff x="3208" y="3271"/>
              <a:chExt cx="1014" cy="374"/>
            </a:xfrm>
          </p:grpSpPr>
          <p:sp>
            <p:nvSpPr>
              <p:cNvPr id="12305" name="AutoShape 61"/>
              <p:cNvSpPr>
                <a:spLocks noChangeArrowheads="1"/>
              </p:cNvSpPr>
              <p:nvPr/>
            </p:nvSpPr>
            <p:spPr bwMode="auto">
              <a:xfrm>
                <a:off x="3217" y="3271"/>
                <a:ext cx="997" cy="374"/>
              </a:xfrm>
              <a:prstGeom prst="roundRect">
                <a:avLst>
                  <a:gd name="adj" fmla="val 264"/>
                </a:avLst>
              </a:prstGeom>
              <a:noFill/>
              <a:ln w="9525">
                <a:noFill/>
                <a:round/>
                <a:headEnd/>
                <a:tailEnd/>
              </a:ln>
            </p:spPr>
            <p:txBody>
              <a:bodyPr wrap="none" anchor="ctr"/>
              <a:lstStyle/>
              <a:p>
                <a:endParaRPr lang="en-US"/>
              </a:p>
            </p:txBody>
          </p:sp>
          <p:grpSp>
            <p:nvGrpSpPr>
              <p:cNvPr id="27" name="Group 62"/>
              <p:cNvGrpSpPr>
                <a:grpSpLocks/>
              </p:cNvGrpSpPr>
              <p:nvPr/>
            </p:nvGrpSpPr>
            <p:grpSpPr bwMode="auto">
              <a:xfrm>
                <a:off x="3208" y="3271"/>
                <a:ext cx="1014" cy="373"/>
                <a:chOff x="3208" y="3271"/>
                <a:chExt cx="1014" cy="373"/>
              </a:xfrm>
            </p:grpSpPr>
            <p:sp>
              <p:nvSpPr>
                <p:cNvPr id="12307" name="AutoShape 63"/>
                <p:cNvSpPr>
                  <a:spLocks noChangeArrowheads="1"/>
                </p:cNvSpPr>
                <p:nvPr/>
              </p:nvSpPr>
              <p:spPr bwMode="auto">
                <a:xfrm>
                  <a:off x="3217" y="3271"/>
                  <a:ext cx="996" cy="373"/>
                </a:xfrm>
                <a:prstGeom prst="roundRect">
                  <a:avLst>
                    <a:gd name="adj" fmla="val 269"/>
                  </a:avLst>
                </a:prstGeom>
                <a:noFill/>
                <a:ln w="9525">
                  <a:noFill/>
                  <a:round/>
                  <a:headEnd/>
                  <a:tailEnd/>
                </a:ln>
              </p:spPr>
              <p:txBody>
                <a:bodyPr wrap="none" anchor="ctr"/>
                <a:lstStyle/>
                <a:p>
                  <a:endParaRPr lang="en-US"/>
                </a:p>
              </p:txBody>
            </p:sp>
            <p:sp>
              <p:nvSpPr>
                <p:cNvPr id="12308" name="AutoShape 64"/>
                <p:cNvSpPr>
                  <a:spLocks noChangeArrowheads="1"/>
                </p:cNvSpPr>
                <p:nvPr/>
              </p:nvSpPr>
              <p:spPr bwMode="auto">
                <a:xfrm>
                  <a:off x="3208" y="3271"/>
                  <a:ext cx="1014" cy="370"/>
                </a:xfrm>
                <a:prstGeom prst="roundRect">
                  <a:avLst>
                    <a:gd name="adj" fmla="val 269"/>
                  </a:avLst>
                </a:prstGeom>
                <a:noFill/>
                <a:ln w="9525">
                  <a:noFill/>
                  <a:round/>
                  <a:headEnd/>
                  <a:tailEnd/>
                </a:ln>
              </p:spPr>
              <p:txBody>
                <a:bodyPr wrap="none" lIns="90360" tIns="44280" rIns="90360" bIns="44280">
                  <a:spAutoFit/>
                </a:bodyPr>
                <a:lstStyle/>
                <a:p>
                  <a:pPr algn="ctr" eaLnBrk="1" hangingPunct="1">
                    <a:lnSpc>
                      <a:spcPct val="90000"/>
                    </a:lnSpc>
                    <a:buClr>
                      <a:srgbClr val="000000"/>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dirty="0">
                      <a:solidFill>
                        <a:schemeClr val="bg1"/>
                      </a:solidFill>
                      <a:latin typeface="Verdana" pitchFamily="34" charset="0"/>
                    </a:rPr>
                    <a:t>Classic</a:t>
                  </a:r>
                </a:p>
                <a:p>
                  <a:pPr algn="ctr" eaLnBrk="1" hangingPunct="1">
                    <a:lnSpc>
                      <a:spcPct val="90000"/>
                    </a:lnSpc>
                    <a:buClr>
                      <a:srgbClr val="000000"/>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dirty="0">
                      <a:solidFill>
                        <a:schemeClr val="bg1"/>
                      </a:solidFill>
                      <a:latin typeface="Verdana" pitchFamily="34" charset="0"/>
                    </a:rPr>
                    <a:t>bureaucrat</a:t>
                  </a:r>
                </a:p>
              </p:txBody>
            </p:sp>
          </p:grpSp>
        </p:grpSp>
      </p:grpSp>
      <p:sp>
        <p:nvSpPr>
          <p:cNvPr id="12302" name="AutoShape 65"/>
          <p:cNvSpPr>
            <a:spLocks noChangeArrowheads="1"/>
          </p:cNvSpPr>
          <p:nvPr/>
        </p:nvSpPr>
        <p:spPr bwMode="auto">
          <a:xfrm>
            <a:off x="2674938" y="2767013"/>
            <a:ext cx="4286250" cy="3617912"/>
          </a:xfrm>
          <a:prstGeom prst="roundRect">
            <a:avLst>
              <a:gd name="adj" fmla="val 42"/>
            </a:avLst>
          </a:prstGeom>
          <a:noFill/>
          <a:ln w="9360">
            <a:solidFill>
              <a:srgbClr val="000000"/>
            </a:solidFill>
            <a:round/>
            <a:headEnd/>
            <a:tailEnd/>
          </a:ln>
        </p:spPr>
        <p:txBody>
          <a:bodyPr wrap="none" anchor="ctr"/>
          <a:lstStyle/>
          <a:p>
            <a:endParaRPr lang="en-US"/>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dirty="0"/>
              <a:t> </a:t>
            </a:r>
          </a:p>
        </p:txBody>
      </p:sp>
      <p:sp>
        <p:nvSpPr>
          <p:cNvPr id="6" name="Slide Number Placeholder 4"/>
          <p:cNvSpPr>
            <a:spLocks noGrp="1"/>
          </p:cNvSpPr>
          <p:nvPr>
            <p:ph type="sldNum" sz="quarter" idx="11"/>
          </p:nvPr>
        </p:nvSpPr>
        <p:spPr/>
        <p:txBody>
          <a:bodyPr/>
          <a:lstStyle/>
          <a:p>
            <a:pPr>
              <a:defRPr/>
            </a:pPr>
            <a:r>
              <a:rPr lang="en-US"/>
              <a:t>1–</a:t>
            </a:r>
            <a:fld id="{701D0BE5-49D1-44BF-89DC-051E7068057F}" type="slidenum">
              <a:rPr lang="en-US"/>
              <a:pPr>
                <a:defRPr/>
              </a:pPr>
              <a:t>58</a:t>
            </a:fld>
            <a:endParaRPr lang="en-US"/>
          </a:p>
        </p:txBody>
      </p:sp>
      <p:sp>
        <p:nvSpPr>
          <p:cNvPr id="16388" name="Rectangle 2" descr="Aheader01"/>
          <p:cNvSpPr>
            <a:spLocks noGrp="1" noChangeArrowheads="1"/>
          </p:cNvSpPr>
          <p:nvPr>
            <p:ph type="title"/>
          </p:nvPr>
        </p:nvSpPr>
        <p:spPr>
          <a:xfrm>
            <a:off x="0" y="276225"/>
            <a:ext cx="5029200" cy="1231900"/>
          </a:xfrm>
        </p:spPr>
        <p:txBody>
          <a:bodyPr>
            <a:normAutofit fontScale="90000"/>
          </a:bodyPr>
          <a:lstStyle/>
          <a:p>
            <a:pPr eaLnBrk="1" hangingPunct="1">
              <a:defRPr/>
            </a:pPr>
            <a:r>
              <a:rPr lang="en-US">
                <a:ea typeface="ＭＳ Ｐゴシック" charset="-128"/>
              </a:rPr>
              <a:t>Women Entrepreneurs</a:t>
            </a:r>
          </a:p>
        </p:txBody>
      </p:sp>
      <p:sp>
        <p:nvSpPr>
          <p:cNvPr id="2037763" name="Rectangle 3"/>
          <p:cNvSpPr>
            <a:spLocks noGrp="1" noChangeArrowheads="1"/>
          </p:cNvSpPr>
          <p:nvPr>
            <p:ph type="body" idx="1"/>
          </p:nvPr>
        </p:nvSpPr>
        <p:spPr/>
        <p:txBody>
          <a:bodyPr/>
          <a:lstStyle/>
          <a:p>
            <a:pPr eaLnBrk="1" hangingPunct="1">
              <a:spcBef>
                <a:spcPct val="35000"/>
              </a:spcBef>
              <a:buFont typeface="Wingdings" charset="2"/>
              <a:buChar char="n"/>
              <a:defRPr/>
            </a:pPr>
            <a:r>
              <a:rPr lang="en-US" sz="2400">
                <a:ea typeface="ＭＳ Ｐゴシック" charset="-128"/>
              </a:rPr>
              <a:t>More Women Entrepreneurs</a:t>
            </a:r>
          </a:p>
          <a:p>
            <a:pPr lvl="1" eaLnBrk="1" hangingPunct="1">
              <a:spcBef>
                <a:spcPct val="35000"/>
              </a:spcBef>
              <a:defRPr/>
            </a:pPr>
            <a:r>
              <a:rPr lang="en-US" sz="2000">
                <a:ea typeface="ＭＳ Ｐゴシック" charset="-128"/>
              </a:rPr>
              <a:t>More women than men are starting new businesses</a:t>
            </a:r>
          </a:p>
          <a:p>
            <a:pPr lvl="1" eaLnBrk="1" hangingPunct="1">
              <a:spcBef>
                <a:spcPct val="35000"/>
              </a:spcBef>
              <a:defRPr/>
            </a:pPr>
            <a:r>
              <a:rPr lang="en-US" sz="2000">
                <a:ea typeface="ＭＳ Ｐゴシック" charset="-128"/>
              </a:rPr>
              <a:t>40% of all businesses are now majority female-owned</a:t>
            </a:r>
          </a:p>
          <a:p>
            <a:pPr lvl="1" eaLnBrk="1" hangingPunct="1">
              <a:spcBef>
                <a:spcPct val="35000"/>
              </a:spcBef>
              <a:defRPr/>
            </a:pPr>
            <a:r>
              <a:rPr lang="en-US" sz="2000">
                <a:ea typeface="ＭＳ Ｐゴシック" charset="-128"/>
              </a:rPr>
              <a:t>Movement of women into nontraditional industries</a:t>
            </a:r>
          </a:p>
          <a:p>
            <a:pPr eaLnBrk="1" hangingPunct="1">
              <a:spcBef>
                <a:spcPct val="35000"/>
              </a:spcBef>
              <a:buFont typeface="Wingdings" charset="2"/>
              <a:buChar char="n"/>
              <a:defRPr/>
            </a:pPr>
            <a:r>
              <a:rPr lang="en-US" sz="2400">
                <a:ea typeface="ＭＳ Ｐゴシック" charset="-128"/>
              </a:rPr>
              <a:t>Problems Facing Female Entrepreneurs</a:t>
            </a:r>
          </a:p>
          <a:p>
            <a:pPr lvl="1" eaLnBrk="1" hangingPunct="1">
              <a:spcBef>
                <a:spcPct val="35000"/>
              </a:spcBef>
              <a:defRPr/>
            </a:pPr>
            <a:r>
              <a:rPr lang="en-US" sz="2000">
                <a:ea typeface="ＭＳ Ｐゴシック" charset="-128"/>
              </a:rPr>
              <a:t>Discrimination and difficulties </a:t>
            </a:r>
            <a:br>
              <a:rPr lang="en-US" sz="2000">
                <a:ea typeface="ＭＳ Ｐゴシック" charset="-128"/>
              </a:rPr>
            </a:br>
            <a:r>
              <a:rPr lang="en-US" sz="2000">
                <a:ea typeface="ＭＳ Ｐゴシック" charset="-128"/>
              </a:rPr>
              <a:t>related to gender</a:t>
            </a:r>
          </a:p>
          <a:p>
            <a:pPr lvl="1" eaLnBrk="1" hangingPunct="1">
              <a:spcBef>
                <a:spcPct val="35000"/>
              </a:spcBef>
              <a:defRPr/>
            </a:pPr>
            <a:r>
              <a:rPr lang="en-US" sz="2000">
                <a:ea typeface="ＭＳ Ｐゴシック" charset="-128"/>
              </a:rPr>
              <a:t>Lack of access to credit</a:t>
            </a:r>
          </a:p>
          <a:p>
            <a:pPr lvl="1" eaLnBrk="1" hangingPunct="1">
              <a:spcBef>
                <a:spcPct val="35000"/>
              </a:spcBef>
              <a:defRPr/>
            </a:pPr>
            <a:r>
              <a:rPr lang="en-US" sz="2000">
                <a:ea typeface="ＭＳ Ｐゴシック" charset="-128"/>
              </a:rPr>
              <a:t>Lack of networking connections</a:t>
            </a:r>
          </a:p>
          <a:p>
            <a:pPr lvl="1" eaLnBrk="1" hangingPunct="1">
              <a:spcBef>
                <a:spcPct val="35000"/>
              </a:spcBef>
              <a:defRPr/>
            </a:pPr>
            <a:r>
              <a:rPr lang="en-US" sz="2000">
                <a:ea typeface="ＭＳ Ｐゴシック" charset="-128"/>
              </a:rPr>
              <a:t>Balancing work and family life</a:t>
            </a:r>
          </a:p>
        </p:txBody>
      </p:sp>
      <p:pic>
        <p:nvPicPr>
          <p:cNvPr id="22534" name="Picture 5" descr="j0310168"/>
          <p:cNvPicPr>
            <a:picLocks noChangeAspect="1" noChangeArrowheads="1"/>
          </p:cNvPicPr>
          <p:nvPr/>
        </p:nvPicPr>
        <p:blipFill>
          <a:blip r:embed="rId3" cstate="print"/>
          <a:srcRect/>
          <a:stretch>
            <a:fillRect/>
          </a:stretch>
        </p:blipFill>
        <p:spPr bwMode="auto">
          <a:xfrm>
            <a:off x="5668963" y="3794125"/>
            <a:ext cx="2127250" cy="2378075"/>
          </a:xfrm>
          <a:prstGeom prst="rect">
            <a:avLst/>
          </a:prstGeom>
          <a:noFill/>
          <a:ln w="9525">
            <a:noFill/>
            <a:miter lim="800000"/>
            <a:headEnd/>
            <a:tailEnd/>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228600"/>
            <a:ext cx="8839200" cy="1143000"/>
          </a:xfrm>
        </p:spPr>
        <p:txBody>
          <a:bodyPr>
            <a:normAutofit/>
          </a:bodyPr>
          <a:lstStyle/>
          <a:p>
            <a:pPr eaLnBrk="1" hangingPunct="1">
              <a:defRPr/>
            </a:pPr>
            <a:r>
              <a:rPr lang="en-US" dirty="0"/>
              <a:t>Women as Entrepreneurs</a:t>
            </a:r>
          </a:p>
        </p:txBody>
      </p:sp>
      <p:sp>
        <p:nvSpPr>
          <p:cNvPr id="14339" name="Rectangle 3"/>
          <p:cNvSpPr>
            <a:spLocks noGrp="1" noChangeArrowheads="1"/>
          </p:cNvSpPr>
          <p:nvPr>
            <p:ph type="body" sz="half" idx="1"/>
          </p:nvPr>
        </p:nvSpPr>
        <p:spPr>
          <a:xfrm>
            <a:off x="152400" y="1524000"/>
            <a:ext cx="8534400" cy="5029200"/>
          </a:xfrm>
        </p:spPr>
        <p:txBody>
          <a:bodyPr/>
          <a:lstStyle/>
          <a:p>
            <a:pPr eaLnBrk="1" hangingPunct="1">
              <a:lnSpc>
                <a:spcPct val="90000"/>
              </a:lnSpc>
              <a:defRPr/>
            </a:pPr>
            <a:endParaRPr lang="en-US" dirty="0"/>
          </a:p>
          <a:p>
            <a:pPr eaLnBrk="1" hangingPunct="1">
              <a:lnSpc>
                <a:spcPct val="90000"/>
              </a:lnSpc>
              <a:defRPr/>
            </a:pPr>
            <a:r>
              <a:rPr lang="en-US" dirty="0"/>
              <a:t>2 Main Types </a:t>
            </a:r>
          </a:p>
          <a:p>
            <a:pPr lvl="1" eaLnBrk="1" hangingPunct="1">
              <a:lnSpc>
                <a:spcPct val="90000"/>
              </a:lnSpc>
              <a:defRPr/>
            </a:pPr>
            <a:r>
              <a:rPr lang="en-US" dirty="0"/>
              <a:t>Traditional Activities</a:t>
            </a:r>
          </a:p>
          <a:p>
            <a:pPr lvl="2" eaLnBrk="1" hangingPunct="1">
              <a:lnSpc>
                <a:spcPct val="90000"/>
              </a:lnSpc>
              <a:defRPr/>
            </a:pPr>
            <a:r>
              <a:rPr lang="en-US" sz="1800" dirty="0"/>
              <a:t>Typically older, modestly educated women involved in traditional manufacturing and trading (perfume mixing, cloth-making, handicrafts).</a:t>
            </a:r>
            <a:endParaRPr lang="en-US" dirty="0"/>
          </a:p>
          <a:p>
            <a:pPr lvl="1" eaLnBrk="1" hangingPunct="1">
              <a:lnSpc>
                <a:spcPct val="90000"/>
              </a:lnSpc>
              <a:defRPr/>
            </a:pPr>
            <a:r>
              <a:rPr lang="en-US" dirty="0"/>
              <a:t>Modern Activities</a:t>
            </a:r>
          </a:p>
          <a:p>
            <a:pPr lvl="2" eaLnBrk="1" hangingPunct="1">
              <a:lnSpc>
                <a:spcPct val="90000"/>
              </a:lnSpc>
              <a:defRPr/>
            </a:pPr>
            <a:r>
              <a:rPr lang="en-US" sz="1800" dirty="0"/>
              <a:t>Typically managed by younger, well-educated, business oriented.</a:t>
            </a:r>
          </a:p>
          <a:p>
            <a:pPr lvl="2" eaLnBrk="1" hangingPunct="1">
              <a:lnSpc>
                <a:spcPct val="90000"/>
              </a:lnSpc>
              <a:defRPr/>
            </a:pPr>
            <a:r>
              <a:rPr lang="en-US" sz="1800" dirty="0"/>
              <a:t>Use of advanced information + communication techniques in more modern economic activities.</a:t>
            </a:r>
            <a:r>
              <a:rPr lang="en-US" dirty="0"/>
              <a:t> </a:t>
            </a:r>
          </a:p>
        </p:txBody>
      </p:sp>
      <p:sp>
        <p:nvSpPr>
          <p:cNvPr id="23557" name="Text Box 5"/>
          <p:cNvSpPr txBox="1">
            <a:spLocks noChangeArrowheads="1"/>
          </p:cNvSpPr>
          <p:nvPr/>
        </p:nvSpPr>
        <p:spPr bwMode="auto">
          <a:xfrm>
            <a:off x="0" y="6629400"/>
            <a:ext cx="4343400" cy="228600"/>
          </a:xfrm>
          <a:prstGeom prst="rect">
            <a:avLst/>
          </a:prstGeom>
          <a:noFill/>
          <a:ln w="9525">
            <a:noFill/>
            <a:miter lim="800000"/>
            <a:headEnd/>
            <a:tailEnd/>
          </a:ln>
        </p:spPr>
        <p:txBody>
          <a:bodyPr>
            <a:spAutoFit/>
          </a:bodyPr>
          <a:lstStyle/>
          <a:p>
            <a:pPr>
              <a:spcBef>
                <a:spcPct val="50000"/>
              </a:spcBef>
            </a:pPr>
            <a:r>
              <a:rPr lang="en-US" sz="900">
                <a:cs typeface="Arial" charset="0"/>
              </a:rPr>
              <a:t>Source: Erogul &amp; McCrohan, 2007.</a:t>
            </a:r>
            <a:endParaRPr lang="en-US" sz="2400">
              <a:latin typeface="Times" pitchFamily="-64"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933575" y="3354388"/>
            <a:ext cx="5273675" cy="1085850"/>
            <a:chOff x="1218" y="2113"/>
            <a:chExt cx="3322" cy="684"/>
          </a:xfrm>
        </p:grpSpPr>
        <p:sp>
          <p:nvSpPr>
            <p:cNvPr id="6149" name="AutoShape 2"/>
            <p:cNvSpPr>
              <a:spLocks noChangeArrowheads="1"/>
            </p:cNvSpPr>
            <p:nvPr/>
          </p:nvSpPr>
          <p:spPr bwMode="auto">
            <a:xfrm>
              <a:off x="1218" y="2113"/>
              <a:ext cx="3323" cy="685"/>
            </a:xfrm>
            <a:prstGeom prst="roundRect">
              <a:avLst>
                <a:gd name="adj" fmla="val 144"/>
              </a:avLst>
            </a:prstGeom>
            <a:noFill/>
            <a:ln w="9525">
              <a:noFill/>
              <a:round/>
              <a:headEnd/>
              <a:tailEnd/>
            </a:ln>
          </p:spPr>
          <p:txBody>
            <a:bodyPr wrap="none" anchor="ctr"/>
            <a:lstStyle/>
            <a:p>
              <a:endParaRPr lang="en-US"/>
            </a:p>
          </p:txBody>
        </p:sp>
        <p:sp>
          <p:nvSpPr>
            <p:cNvPr id="6150" name="AutoShape 3"/>
            <p:cNvSpPr>
              <a:spLocks noChangeArrowheads="1"/>
            </p:cNvSpPr>
            <p:nvPr/>
          </p:nvSpPr>
          <p:spPr bwMode="auto">
            <a:xfrm>
              <a:off x="1218" y="2113"/>
              <a:ext cx="3323" cy="685"/>
            </a:xfrm>
            <a:prstGeom prst="roundRect">
              <a:avLst>
                <a:gd name="adj" fmla="val 144"/>
              </a:avLst>
            </a:prstGeom>
            <a:noFill/>
            <a:ln w="9525">
              <a:noFill/>
              <a:round/>
              <a:headEnd/>
              <a:tailEnd/>
            </a:ln>
          </p:spPr>
          <p:txBody>
            <a:bodyPr wrap="none" anchor="ctr"/>
            <a:lstStyle/>
            <a:p>
              <a:endParaRPr lang="en-US"/>
            </a:p>
          </p:txBody>
        </p:sp>
      </p:grpSp>
      <p:sp>
        <p:nvSpPr>
          <p:cNvPr id="10245" name="Rectangle 5"/>
          <p:cNvSpPr>
            <a:spLocks noGrp="1" noChangeArrowheads="1"/>
          </p:cNvSpPr>
          <p:nvPr>
            <p:ph type="subTitle" idx="4294967295"/>
          </p:nvPr>
        </p:nvSpPr>
        <p:spPr>
          <a:xfrm>
            <a:off x="685800" y="2105025"/>
            <a:ext cx="7770813" cy="5057775"/>
          </a:xfrm>
        </p:spPr>
        <p:txBody>
          <a:bodyPr lIns="0" tIns="0" rIns="0" bIns="0" anchor="ctr"/>
          <a:lstStyle/>
          <a:p>
            <a:pPr marL="0" lvl="1" indent="0" algn="ctr" eaLnBrk="1" hangingPunct="1">
              <a:lnSpc>
                <a:spcPts val="3213"/>
              </a:lnSpc>
              <a:spcBef>
                <a:spcPct val="0"/>
              </a:spcBef>
              <a:buFont typeface="Time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latin typeface="Verdana" pitchFamily="34" charset="0"/>
              </a:rPr>
              <a:t>ENTREPRENEUR</a:t>
            </a:r>
          </a:p>
          <a:p>
            <a:pPr marL="0" lvl="1" indent="0" algn="ctr" eaLnBrk="1" hangingPunct="1">
              <a:lnSpc>
                <a:spcPct val="101000"/>
              </a:lnSpc>
              <a:spcBef>
                <a:spcPct val="0"/>
              </a:spcBef>
              <a:buFont typeface="Time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b="1" dirty="0">
              <a:latin typeface="Verdana" pitchFamily="34" charset="0"/>
            </a:endParaRPr>
          </a:p>
          <a:p>
            <a:pPr marL="0" lvl="1" indent="0" algn="ctr" eaLnBrk="1" hangingPunct="1">
              <a:lnSpc>
                <a:spcPct val="101000"/>
              </a:lnSpc>
              <a:spcBef>
                <a:spcPct val="0"/>
              </a:spcBef>
              <a:buFont typeface="Time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latin typeface="Verdana" pitchFamily="34" charset="0"/>
              </a:rPr>
              <a:t>A vision-driven individual who assumes significant personal and financial risk to start or expand a business.</a:t>
            </a:r>
          </a:p>
        </p:txBody>
      </p:sp>
      <p:pic>
        <p:nvPicPr>
          <p:cNvPr id="1026" name="Picture 2" descr="C:\Users\Fiaz\Desktop\download.jpg">
            <a:hlinkClick r:id="rId3" action="ppaction://hlinkfile"/>
          </p:cNvPr>
          <p:cNvPicPr>
            <a:picLocks noChangeAspect="1" noChangeArrowheads="1"/>
          </p:cNvPicPr>
          <p:nvPr/>
        </p:nvPicPr>
        <p:blipFill>
          <a:blip r:embed="rId4" cstate="print"/>
          <a:srcRect/>
          <a:stretch>
            <a:fillRect/>
          </a:stretch>
        </p:blipFill>
        <p:spPr bwMode="auto">
          <a:xfrm>
            <a:off x="1627506" y="1"/>
            <a:ext cx="5611494" cy="3352800"/>
          </a:xfrm>
          <a:prstGeom prst="rect">
            <a:avLst/>
          </a:prstGeom>
          <a:noFill/>
        </p:spPr>
      </p:pic>
      <p:pic>
        <p:nvPicPr>
          <p:cNvPr id="10" name="Picture 3" descr="C:\Users\Fiaz\Desktop\UET.png"/>
          <p:cNvPicPr>
            <a:picLocks noChangeAspect="1" noChangeArrowheads="1"/>
          </p:cNvPicPr>
          <p:nvPr/>
        </p:nvPicPr>
        <p:blipFill>
          <a:blip r:embed="rId5" cstate="print"/>
          <a:srcRect/>
          <a:stretch>
            <a:fillRect/>
          </a:stretch>
        </p:blipFill>
        <p:spPr bwMode="auto">
          <a:xfrm>
            <a:off x="0" y="6096000"/>
            <a:ext cx="5334000" cy="7620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dissolve">
                                      <p:cBhvr>
                                        <p:cTn id="7" dur="500"/>
                                        <p:tgtEl>
                                          <p:spTgt spid="1024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245">
                                            <p:txEl>
                                              <p:pRg st="2" end="2"/>
                                            </p:txEl>
                                          </p:spTgt>
                                        </p:tgtEl>
                                        <p:attrNameLst>
                                          <p:attrName>style.visibility</p:attrName>
                                        </p:attrNameLst>
                                      </p:cBhvr>
                                      <p:to>
                                        <p:strVal val="visible"/>
                                      </p:to>
                                    </p:set>
                                    <p:animEffect transition="in" filter="dissolve">
                                      <p:cBhvr>
                                        <p:cTn id="10" dur="500"/>
                                        <p:tgtEl>
                                          <p:spTgt spid="102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Women Entrepreneurs tend to earn less due to</a:t>
            </a:r>
          </a:p>
        </p:txBody>
      </p:sp>
      <p:sp>
        <p:nvSpPr>
          <p:cNvPr id="5" name="Rectangle 4"/>
          <p:cNvSpPr>
            <a:spLocks noGrp="1" noChangeArrowheads="1"/>
          </p:cNvSpPr>
          <p:nvPr>
            <p:ph sz="half" idx="2"/>
          </p:nvPr>
        </p:nvSpPr>
        <p:spPr>
          <a:xfrm>
            <a:off x="304800" y="1600200"/>
            <a:ext cx="8382000" cy="4525963"/>
          </a:xfrm>
        </p:spPr>
        <p:txBody>
          <a:bodyPr>
            <a:normAutofit/>
          </a:bodyPr>
          <a:lstStyle/>
          <a:p>
            <a:pPr eaLnBrk="1" hangingPunct="1">
              <a:buNone/>
              <a:defRPr/>
            </a:pPr>
            <a:endParaRPr lang="en-US" sz="2400" dirty="0"/>
          </a:p>
          <a:p>
            <a:pPr eaLnBrk="1" hangingPunct="1">
              <a:buFontTx/>
              <a:buNone/>
              <a:defRPr/>
            </a:pPr>
            <a:endParaRPr lang="en-US" sz="2400" dirty="0"/>
          </a:p>
          <a:p>
            <a:pPr lvl="1" eaLnBrk="1" hangingPunct="1">
              <a:defRPr/>
            </a:pPr>
            <a:r>
              <a:rPr lang="en-US" sz="2000" dirty="0"/>
              <a:t>Types of industries women often operate in offer lower returns on investments.</a:t>
            </a:r>
          </a:p>
          <a:p>
            <a:pPr lvl="1" eaLnBrk="1" hangingPunct="1">
              <a:defRPr/>
            </a:pPr>
            <a:r>
              <a:rPr lang="en-US" sz="2000" dirty="0"/>
              <a:t>Fewer number of total hours worked due to other commitments. </a:t>
            </a:r>
          </a:p>
          <a:p>
            <a:pPr lvl="1" eaLnBrk="1" hangingPunct="1">
              <a:defRPr/>
            </a:pPr>
            <a:r>
              <a:rPr lang="en-US" sz="2000" dirty="0"/>
              <a:t>Small amount of capital women are able to raise to initially finance their business.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52400" y="152400"/>
            <a:ext cx="7772400" cy="1219200"/>
          </a:xfrm>
        </p:spPr>
        <p:txBody>
          <a:bodyPr/>
          <a:lstStyle/>
          <a:p>
            <a:pPr eaLnBrk="1" hangingPunct="1">
              <a:defRPr/>
            </a:pPr>
            <a:r>
              <a:rPr lang="en-US" sz="3600" dirty="0"/>
              <a:t>Women &amp; Entrepreneurship</a:t>
            </a:r>
          </a:p>
        </p:txBody>
      </p:sp>
      <p:sp>
        <p:nvSpPr>
          <p:cNvPr id="3076" name="Rectangle 3"/>
          <p:cNvSpPr>
            <a:spLocks noGrp="1" noChangeArrowheads="1"/>
          </p:cNvSpPr>
          <p:nvPr>
            <p:ph type="body" sz="half" idx="1"/>
          </p:nvPr>
        </p:nvSpPr>
        <p:spPr>
          <a:xfrm>
            <a:off x="457200" y="1524000"/>
            <a:ext cx="8382000" cy="5119688"/>
          </a:xfrm>
        </p:spPr>
        <p:txBody>
          <a:bodyPr/>
          <a:lstStyle/>
          <a:p>
            <a:pPr eaLnBrk="1" hangingPunct="1">
              <a:lnSpc>
                <a:spcPct val="90000"/>
              </a:lnSpc>
              <a:defRPr/>
            </a:pPr>
            <a:r>
              <a:rPr lang="en-US" sz="2400" dirty="0"/>
              <a:t>A global study on Entrepreneurs found the UAE to have an extremely low female participation rate, relative to other participating countries in both startup/young and established businesses.</a:t>
            </a:r>
          </a:p>
          <a:p>
            <a:pPr lvl="1" eaLnBrk="1" hangingPunct="1">
              <a:lnSpc>
                <a:spcPct val="90000"/>
              </a:lnSpc>
              <a:defRPr/>
            </a:pPr>
            <a:r>
              <a:rPr lang="en-US" sz="2400" dirty="0"/>
              <a:t>Men are 20x as likely as women to be involved in a startup or young business venture.  </a:t>
            </a:r>
          </a:p>
        </p:txBody>
      </p:sp>
      <p:sp>
        <p:nvSpPr>
          <p:cNvPr id="24580" name="Text Box 7"/>
          <p:cNvSpPr txBox="1">
            <a:spLocks noChangeArrowheads="1"/>
          </p:cNvSpPr>
          <p:nvPr/>
        </p:nvSpPr>
        <p:spPr bwMode="auto">
          <a:xfrm>
            <a:off x="0" y="6643688"/>
            <a:ext cx="2834430" cy="215444"/>
          </a:xfrm>
          <a:prstGeom prst="rect">
            <a:avLst/>
          </a:prstGeom>
          <a:noFill/>
          <a:ln w="9525">
            <a:noFill/>
            <a:miter lim="800000"/>
            <a:headEnd/>
            <a:tailEnd/>
          </a:ln>
        </p:spPr>
        <p:txBody>
          <a:bodyPr wrap="none">
            <a:spAutoFit/>
          </a:bodyPr>
          <a:lstStyle/>
          <a:p>
            <a:pPr eaLnBrk="1" hangingPunct="1"/>
            <a:r>
              <a:rPr lang="en-US" sz="800">
                <a:cs typeface="Arial" charset="0"/>
              </a:rPr>
              <a:t>McCrohan, D &amp; Preiss, K, 2006; Erogul, M &amp; McCrohan, D, 2007.</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dirty="0"/>
              <a:t>Pakistani Women Entrepreneurships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err="1"/>
              <a:t>Jehan</a:t>
            </a:r>
            <a:r>
              <a:rPr lang="en-US" dirty="0"/>
              <a:t> </a:t>
            </a:r>
            <a:r>
              <a:rPr lang="en-US" dirty="0" err="1"/>
              <a:t>Ara</a:t>
            </a:r>
            <a:r>
              <a:rPr lang="en-US" dirty="0"/>
              <a:t>---- Pakistan Software Houses Association) PASHA</a:t>
            </a:r>
          </a:p>
        </p:txBody>
      </p:sp>
      <p:pic>
        <p:nvPicPr>
          <p:cNvPr id="1026" name="Picture 2" descr="C:\Users\Fiaz\Desktop\EMBA-Entreprenureship\Jehan_Ara.jpg"/>
          <p:cNvPicPr>
            <a:picLocks noChangeAspect="1" noChangeArrowheads="1"/>
          </p:cNvPicPr>
          <p:nvPr/>
        </p:nvPicPr>
        <p:blipFill>
          <a:blip r:embed="rId2" cstate="print"/>
          <a:srcRect/>
          <a:stretch>
            <a:fillRect/>
          </a:stretch>
        </p:blipFill>
        <p:spPr bwMode="auto">
          <a:xfrm>
            <a:off x="1600200" y="1219200"/>
            <a:ext cx="6096000" cy="3810000"/>
          </a:xfrm>
          <a:prstGeom prst="rect">
            <a:avLst/>
          </a:prstGeom>
          <a:noFill/>
        </p:spPr>
      </p:pic>
      <p:sp>
        <p:nvSpPr>
          <p:cNvPr id="5" name="Rectangle 4"/>
          <p:cNvSpPr/>
          <p:nvPr/>
        </p:nvSpPr>
        <p:spPr>
          <a:xfrm>
            <a:off x="0" y="5410200"/>
            <a:ext cx="9144000" cy="923330"/>
          </a:xfrm>
          <a:prstGeom prst="rect">
            <a:avLst/>
          </a:prstGeom>
        </p:spPr>
        <p:txBody>
          <a:bodyPr wrap="square">
            <a:spAutoFit/>
          </a:bodyPr>
          <a:lstStyle/>
          <a:p>
            <a:r>
              <a:rPr lang="en-US" dirty="0"/>
              <a:t>She is the active president and the mastermind behind PASHA (Pakistan Software Houses Association)</a:t>
            </a:r>
          </a:p>
          <a:p>
            <a:r>
              <a:rPr lang="en-US" dirty="0"/>
              <a:t>The company that focuses on IT by providing software products and services is the brainchild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11653" y="0"/>
            <a:ext cx="10012853" cy="68199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a:t>Sidra </a:t>
            </a:r>
            <a:r>
              <a:rPr lang="en-US" b="1" dirty="0" err="1"/>
              <a:t>Qasim</a:t>
            </a:r>
            <a:r>
              <a:rPr lang="en-US" b="1" dirty="0"/>
              <a:t>:--</a:t>
            </a:r>
            <a:r>
              <a:rPr lang="en-US" dirty="0"/>
              <a:t>  co-founder of home town Shoes company</a:t>
            </a:r>
          </a:p>
        </p:txBody>
      </p:sp>
      <p:sp>
        <p:nvSpPr>
          <p:cNvPr id="3" name="Content Placeholder 2"/>
          <p:cNvSpPr>
            <a:spLocks noGrp="1"/>
          </p:cNvSpPr>
          <p:nvPr>
            <p:ph idx="1"/>
          </p:nvPr>
        </p:nvSpPr>
        <p:spPr/>
        <p:txBody>
          <a:bodyPr/>
          <a:lstStyle/>
          <a:p>
            <a:endParaRPr lang="en-US" dirty="0"/>
          </a:p>
        </p:txBody>
      </p:sp>
      <p:pic>
        <p:nvPicPr>
          <p:cNvPr id="3074" name="Picture 2" descr="C:\Users\Fiaz\Desktop\EMBA-Entreprenureship\sidra.jpg"/>
          <p:cNvPicPr>
            <a:picLocks noChangeAspect="1" noChangeArrowheads="1"/>
          </p:cNvPicPr>
          <p:nvPr/>
        </p:nvPicPr>
        <p:blipFill>
          <a:blip r:embed="rId2" cstate="print"/>
          <a:srcRect/>
          <a:stretch>
            <a:fillRect/>
          </a:stretch>
        </p:blipFill>
        <p:spPr bwMode="auto">
          <a:xfrm>
            <a:off x="1055688" y="1143000"/>
            <a:ext cx="6945312" cy="4340820"/>
          </a:xfrm>
          <a:prstGeom prst="rect">
            <a:avLst/>
          </a:prstGeom>
          <a:noFill/>
        </p:spPr>
      </p:pic>
      <p:sp>
        <p:nvSpPr>
          <p:cNvPr id="5" name="Rectangle 4"/>
          <p:cNvSpPr/>
          <p:nvPr/>
        </p:nvSpPr>
        <p:spPr>
          <a:xfrm>
            <a:off x="0" y="5581471"/>
            <a:ext cx="9144000" cy="1200329"/>
          </a:xfrm>
          <a:prstGeom prst="rect">
            <a:avLst/>
          </a:prstGeom>
        </p:spPr>
        <p:txBody>
          <a:bodyPr wrap="square">
            <a:spAutoFit/>
          </a:bodyPr>
          <a:lstStyle/>
          <a:p>
            <a:r>
              <a:rPr lang="en-US" b="1" dirty="0"/>
              <a:t>Introduced the handcraft shoes</a:t>
            </a:r>
            <a:r>
              <a:rPr lang="en-US" dirty="0"/>
              <a:t> on the internet</a:t>
            </a:r>
          </a:p>
          <a:p>
            <a:r>
              <a:rPr lang="en-US" dirty="0"/>
              <a:t>Now known as </a:t>
            </a:r>
            <a:r>
              <a:rPr lang="en-US" dirty="0" err="1"/>
              <a:t>Markhor</a:t>
            </a:r>
            <a:r>
              <a:rPr lang="en-US" dirty="0"/>
              <a:t>.</a:t>
            </a:r>
          </a:p>
          <a:p>
            <a:r>
              <a:rPr lang="en-US" dirty="0"/>
              <a:t>It is an exceptional portal which sells handcrafted shoes of Pakistani craftsmen to the world.  </a:t>
            </a:r>
          </a:p>
          <a:p>
            <a:r>
              <a:rPr lang="en-US" dirty="0"/>
              <a:t>The firm has got enough recognition as </a:t>
            </a:r>
            <a:r>
              <a:rPr lang="en-US" b="1" dirty="0"/>
              <a:t>Sidra has major buyers from Europe</a:t>
            </a:r>
            <a:r>
              <a:rPr lang="en-US"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933575" y="3354388"/>
            <a:ext cx="5273675" cy="1085850"/>
            <a:chOff x="1218" y="2113"/>
            <a:chExt cx="3322" cy="684"/>
          </a:xfrm>
        </p:grpSpPr>
        <p:sp>
          <p:nvSpPr>
            <p:cNvPr id="7173" name="AutoShape 2"/>
            <p:cNvSpPr>
              <a:spLocks noChangeArrowheads="1"/>
            </p:cNvSpPr>
            <p:nvPr/>
          </p:nvSpPr>
          <p:spPr bwMode="auto">
            <a:xfrm>
              <a:off x="1218" y="2113"/>
              <a:ext cx="3323" cy="685"/>
            </a:xfrm>
            <a:prstGeom prst="roundRect">
              <a:avLst>
                <a:gd name="adj" fmla="val 144"/>
              </a:avLst>
            </a:prstGeom>
            <a:noFill/>
            <a:ln w="9525">
              <a:noFill/>
              <a:round/>
              <a:headEnd/>
              <a:tailEnd/>
            </a:ln>
          </p:spPr>
          <p:txBody>
            <a:bodyPr wrap="none" anchor="ctr"/>
            <a:lstStyle/>
            <a:p>
              <a:endParaRPr lang="en-US"/>
            </a:p>
          </p:txBody>
        </p:sp>
        <p:sp>
          <p:nvSpPr>
            <p:cNvPr id="7174" name="AutoShape 3"/>
            <p:cNvSpPr>
              <a:spLocks noChangeArrowheads="1"/>
            </p:cNvSpPr>
            <p:nvPr/>
          </p:nvSpPr>
          <p:spPr bwMode="auto">
            <a:xfrm>
              <a:off x="1218" y="2113"/>
              <a:ext cx="3323" cy="685"/>
            </a:xfrm>
            <a:prstGeom prst="roundRect">
              <a:avLst>
                <a:gd name="adj" fmla="val 144"/>
              </a:avLst>
            </a:prstGeom>
            <a:noFill/>
            <a:ln w="9525">
              <a:noFill/>
              <a:round/>
              <a:headEnd/>
              <a:tailEnd/>
            </a:ln>
          </p:spPr>
          <p:txBody>
            <a:bodyPr wrap="none" anchor="ctr"/>
            <a:lstStyle/>
            <a:p>
              <a:endParaRPr lang="en-US"/>
            </a:p>
          </p:txBody>
        </p:sp>
      </p:grpSp>
      <p:sp>
        <p:nvSpPr>
          <p:cNvPr id="7171" name="Rectangle 4"/>
          <p:cNvSpPr>
            <a:spLocks noGrp="1" noChangeArrowheads="1"/>
          </p:cNvSpPr>
          <p:nvPr>
            <p:ph type="title"/>
          </p:nvPr>
        </p:nvSpPr>
        <p:spPr>
          <a:xfrm>
            <a:off x="685800" y="838200"/>
            <a:ext cx="7770813" cy="930275"/>
          </a:xfrm>
        </p:spPr>
        <p:txBody>
          <a:bodyPr anchor="b"/>
          <a:lstStyle/>
          <a:p>
            <a:pPr eaLnBrk="1" hangingPunct="1">
              <a:lnSpc>
                <a:spcPct val="95000"/>
              </a:lnSpc>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What Is An Entrepreneur?</a:t>
            </a:r>
          </a:p>
        </p:txBody>
      </p:sp>
      <p:sp>
        <p:nvSpPr>
          <p:cNvPr id="11269" name="Rectangle 5"/>
          <p:cNvSpPr>
            <a:spLocks noGrp="1" noChangeArrowheads="1"/>
          </p:cNvSpPr>
          <p:nvPr>
            <p:ph type="subTitle" idx="4294967295"/>
          </p:nvPr>
        </p:nvSpPr>
        <p:spPr>
          <a:xfrm>
            <a:off x="685800" y="1317625"/>
            <a:ext cx="7770813" cy="5057775"/>
          </a:xfrm>
        </p:spPr>
        <p:txBody>
          <a:bodyPr lIns="0" tIns="0" rIns="0" bIns="0" anchor="ctr"/>
          <a:lstStyle/>
          <a:p>
            <a:pPr marL="0" lvl="1" indent="0" algn="ctr" eaLnBrk="1" hangingPunct="1">
              <a:lnSpc>
                <a:spcPct val="101000"/>
              </a:lnSpc>
              <a:spcBef>
                <a:spcPct val="0"/>
              </a:spcBef>
              <a:buFont typeface="Time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600" b="1" dirty="0">
                <a:latin typeface="Verdana" pitchFamily="34" charset="0"/>
              </a:rPr>
              <a:t>The pursuit of opportunity through</a:t>
            </a:r>
          </a:p>
          <a:p>
            <a:pPr marL="0" lvl="1" indent="0" algn="ctr" eaLnBrk="1" hangingPunct="1">
              <a:lnSpc>
                <a:spcPct val="101000"/>
              </a:lnSpc>
              <a:spcBef>
                <a:spcPct val="0"/>
              </a:spcBef>
              <a:buFont typeface="Time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600" b="1" dirty="0">
                <a:latin typeface="Verdana" pitchFamily="34" charset="0"/>
              </a:rPr>
              <a:t>innovation, creativity and hard work</a:t>
            </a:r>
          </a:p>
          <a:p>
            <a:pPr marL="0" lvl="1" indent="0" algn="ctr" eaLnBrk="1" hangingPunct="1">
              <a:lnSpc>
                <a:spcPct val="120000"/>
              </a:lnSpc>
              <a:spcBef>
                <a:spcPct val="0"/>
              </a:spcBef>
              <a:buFont typeface="Time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600" b="1" dirty="0">
                <a:latin typeface="Verdana" pitchFamily="34" charset="0"/>
              </a:rPr>
              <a:t>without regard for </a:t>
            </a:r>
          </a:p>
          <a:p>
            <a:pPr marL="0" lvl="1" indent="0" algn="ctr" eaLnBrk="1" hangingPunct="1">
              <a:lnSpc>
                <a:spcPct val="120000"/>
              </a:lnSpc>
              <a:spcBef>
                <a:spcPct val="0"/>
              </a:spcBef>
              <a:buFont typeface="Time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600" b="1" dirty="0">
                <a:latin typeface="Verdana" pitchFamily="34" charset="0"/>
              </a:rPr>
              <a:t>the resources currently controlled.</a:t>
            </a:r>
          </a:p>
        </p:txBody>
      </p:sp>
      <p:pic>
        <p:nvPicPr>
          <p:cNvPr id="8" name="Picture 3" descr="C:\Users\Fiaz\Desktop\UET.png"/>
          <p:cNvPicPr>
            <a:picLocks noChangeAspect="1" noChangeArrowheads="1"/>
          </p:cNvPicPr>
          <p:nvPr/>
        </p:nvPicPr>
        <p:blipFill>
          <a:blip r:embed="rId3" cstate="print"/>
          <a:srcRect/>
          <a:stretch>
            <a:fillRect/>
          </a:stretch>
        </p:blipFill>
        <p:spPr bwMode="auto">
          <a:xfrm>
            <a:off x="0" y="6096000"/>
            <a:ext cx="5334000" cy="7620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strips(downRight)">
                                      <p:cBhvr>
                                        <p:cTn id="7" dur="500"/>
                                        <p:tgtEl>
                                          <p:spTgt spid="11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269">
                                            <p:txEl>
                                              <p:pRg st="1" end="1"/>
                                            </p:txEl>
                                          </p:spTgt>
                                        </p:tgtEl>
                                        <p:attrNameLst>
                                          <p:attrName>style.visibility</p:attrName>
                                        </p:attrNameLst>
                                      </p:cBhvr>
                                      <p:to>
                                        <p:strVal val="visible"/>
                                      </p:to>
                                    </p:set>
                                    <p:animEffect transition="in" filter="strips(downRight)">
                                      <p:cBhvr>
                                        <p:cTn id="12" dur="500"/>
                                        <p:tgtEl>
                                          <p:spTgt spid="11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269">
                                            <p:txEl>
                                              <p:pRg st="2" end="2"/>
                                            </p:txEl>
                                          </p:spTgt>
                                        </p:tgtEl>
                                        <p:attrNameLst>
                                          <p:attrName>style.visibility</p:attrName>
                                        </p:attrNameLst>
                                      </p:cBhvr>
                                      <p:to>
                                        <p:strVal val="visible"/>
                                      </p:to>
                                    </p:set>
                                    <p:animEffect transition="in" filter="strips(downRight)">
                                      <p:cBhvr>
                                        <p:cTn id="17" dur="500"/>
                                        <p:tgtEl>
                                          <p:spTgt spid="11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1269">
                                            <p:txEl>
                                              <p:pRg st="3" end="3"/>
                                            </p:txEl>
                                          </p:spTgt>
                                        </p:tgtEl>
                                        <p:attrNameLst>
                                          <p:attrName>style.visibility</p:attrName>
                                        </p:attrNameLst>
                                      </p:cBhvr>
                                      <p:to>
                                        <p:strVal val="visible"/>
                                      </p:to>
                                    </p:set>
                                    <p:animEffect transition="in" filter="strips(downRight)">
                                      <p:cBhvr>
                                        <p:cTn id="22" dur="500"/>
                                        <p:tgtEl>
                                          <p:spTgt spid="112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304800"/>
            <a:ext cx="7772400" cy="1143000"/>
          </a:xfrm>
        </p:spPr>
        <p:txBody>
          <a:bodyPr/>
          <a:lstStyle/>
          <a:p>
            <a:pPr eaLnBrk="1" hangingPunct="1"/>
            <a:endParaRPr lang="en-US" dirty="0"/>
          </a:p>
        </p:txBody>
      </p:sp>
      <p:sp>
        <p:nvSpPr>
          <p:cNvPr id="8195" name="Rectangle 3"/>
          <p:cNvSpPr>
            <a:spLocks noGrp="1" noChangeArrowheads="1"/>
          </p:cNvSpPr>
          <p:nvPr>
            <p:ph type="body" idx="1"/>
          </p:nvPr>
        </p:nvSpPr>
        <p:spPr>
          <a:xfrm>
            <a:off x="609600" y="1676400"/>
            <a:ext cx="7772400" cy="3581400"/>
          </a:xfrm>
        </p:spPr>
        <p:txBody>
          <a:bodyPr>
            <a:normAutofit lnSpcReduction="10000"/>
          </a:bodyPr>
          <a:lstStyle/>
          <a:p>
            <a:pPr eaLnBrk="1" hangingPunct="1">
              <a:spcAft>
                <a:spcPct val="3000"/>
              </a:spcAft>
              <a:buFontTx/>
              <a:buNone/>
            </a:pPr>
            <a:r>
              <a:rPr lang="en-US" sz="2800" dirty="0"/>
              <a:t>   </a:t>
            </a:r>
            <a:r>
              <a:rPr lang="en-US" sz="2800" i="1" dirty="0"/>
              <a:t>Entrepreneur:</a:t>
            </a:r>
            <a:r>
              <a:rPr lang="en-US" sz="2800" dirty="0"/>
              <a:t> A person who </a:t>
            </a:r>
          </a:p>
          <a:p>
            <a:pPr lvl="2">
              <a:spcAft>
                <a:spcPct val="3000"/>
              </a:spcAft>
            </a:pPr>
            <a:r>
              <a:rPr lang="en-US" sz="2000" i="1" u="sng" dirty="0"/>
              <a:t>Organizes</a:t>
            </a:r>
          </a:p>
          <a:p>
            <a:pPr lvl="2">
              <a:spcAft>
                <a:spcPct val="3000"/>
              </a:spcAft>
            </a:pPr>
            <a:r>
              <a:rPr lang="en-US" sz="2000" i="1" u="sng" dirty="0"/>
              <a:t>Manages</a:t>
            </a:r>
          </a:p>
          <a:p>
            <a:pPr eaLnBrk="1" hangingPunct="1">
              <a:spcAft>
                <a:spcPct val="3000"/>
              </a:spcAft>
              <a:buFontTx/>
              <a:buNone/>
            </a:pPr>
            <a:r>
              <a:rPr lang="en-US" sz="2800" i="1" u="sng" dirty="0"/>
              <a:t> </a:t>
            </a:r>
            <a:r>
              <a:rPr lang="en-US" sz="2800" i="1" dirty="0"/>
              <a:t>			(</a:t>
            </a:r>
            <a:r>
              <a:rPr lang="en-US" sz="2800" dirty="0"/>
              <a:t> an enterprise, especially a business)</a:t>
            </a:r>
          </a:p>
          <a:p>
            <a:pPr eaLnBrk="1" hangingPunct="1">
              <a:spcAft>
                <a:spcPct val="3000"/>
              </a:spcAft>
              <a:buFontTx/>
              <a:buNone/>
            </a:pPr>
            <a:r>
              <a:rPr lang="en-US" sz="2800" dirty="0"/>
              <a:t>with considerable </a:t>
            </a:r>
            <a:r>
              <a:rPr lang="en-US" sz="2800" i="1" u="sng" dirty="0"/>
              <a:t>initiatives</a:t>
            </a:r>
            <a:r>
              <a:rPr lang="en-US" sz="2800" dirty="0"/>
              <a:t> and </a:t>
            </a:r>
            <a:r>
              <a:rPr lang="en-US" sz="2800" i="1" u="sng" dirty="0"/>
              <a:t>risks</a:t>
            </a:r>
            <a:r>
              <a:rPr lang="en-US" sz="2800" dirty="0"/>
              <a:t>.</a:t>
            </a:r>
          </a:p>
          <a:p>
            <a:pPr lvl="1" eaLnBrk="1" hangingPunct="1">
              <a:spcAft>
                <a:spcPct val="3000"/>
              </a:spcAft>
            </a:pPr>
            <a:r>
              <a:rPr lang="en-US" i="1" dirty="0"/>
              <a:t>Initiative:</a:t>
            </a:r>
            <a:r>
              <a:rPr lang="en-US" dirty="0"/>
              <a:t> Readiness and ability in initiating action.</a:t>
            </a:r>
          </a:p>
          <a:p>
            <a:pPr lvl="1" eaLnBrk="1" hangingPunct="1">
              <a:spcAft>
                <a:spcPct val="3000"/>
              </a:spcAft>
            </a:pPr>
            <a:r>
              <a:rPr lang="en-US" i="1" dirty="0"/>
              <a:t>Risk:</a:t>
            </a:r>
            <a:r>
              <a:rPr lang="en-US" dirty="0"/>
              <a:t> The hazard or chance of loss.</a:t>
            </a:r>
          </a:p>
          <a:p>
            <a:pPr eaLnBrk="1" hangingPunct="1">
              <a:buFontTx/>
              <a:buNone/>
            </a:pPr>
            <a:endParaRPr lang="en-US" sz="2800" dirty="0"/>
          </a:p>
        </p:txBody>
      </p:sp>
      <p:sp>
        <p:nvSpPr>
          <p:cNvPr id="3076" name="Text Box 4"/>
          <p:cNvSpPr txBox="1">
            <a:spLocks noChangeArrowheads="1"/>
          </p:cNvSpPr>
          <p:nvPr/>
        </p:nvSpPr>
        <p:spPr bwMode="auto">
          <a:xfrm>
            <a:off x="441325" y="5908675"/>
            <a:ext cx="8169275" cy="457200"/>
          </a:xfrm>
          <a:prstGeom prst="rect">
            <a:avLst/>
          </a:prstGeom>
          <a:noFill/>
          <a:ln w="9525">
            <a:noFill/>
            <a:miter lim="800000"/>
            <a:headEnd/>
            <a:tailEnd/>
          </a:ln>
        </p:spPr>
        <p:txBody>
          <a:bodyPr>
            <a:spAutoFit/>
          </a:bodyPr>
          <a:lstStyle/>
          <a:p>
            <a:endParaRPr lang="en-US"/>
          </a:p>
        </p:txBody>
      </p:sp>
      <p:sp>
        <p:nvSpPr>
          <p:cNvPr id="3077" name="Text Box 6"/>
          <p:cNvSpPr txBox="1">
            <a:spLocks noChangeArrowheads="1"/>
          </p:cNvSpPr>
          <p:nvPr/>
        </p:nvSpPr>
        <p:spPr bwMode="auto">
          <a:xfrm>
            <a:off x="517525" y="5299075"/>
            <a:ext cx="7864475" cy="457200"/>
          </a:xfrm>
          <a:prstGeom prst="rect">
            <a:avLst/>
          </a:prstGeom>
          <a:noFill/>
          <a:ln w="9525">
            <a:noFill/>
            <a:miter lim="800000"/>
            <a:headEnd/>
            <a:tailEnd/>
          </a:ln>
        </p:spPr>
        <p:txBody>
          <a:bodyPr>
            <a:spAutoFit/>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195">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8195">
                                            <p:txEl>
                                              <p:pRg st="3" end="3"/>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81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1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pPr eaLnBrk="1" hangingPunct="1"/>
            <a:r>
              <a:rPr lang="en-US" u="sng"/>
              <a:t>What is an Entrepreneur</a:t>
            </a:r>
            <a:r>
              <a:rPr lang="en-US"/>
              <a:t>?</a:t>
            </a:r>
          </a:p>
        </p:txBody>
      </p:sp>
      <p:sp>
        <p:nvSpPr>
          <p:cNvPr id="10243" name="Rectangle 3"/>
          <p:cNvSpPr>
            <a:spLocks noGrp="1" noChangeArrowheads="1"/>
          </p:cNvSpPr>
          <p:nvPr>
            <p:ph type="body" idx="1"/>
          </p:nvPr>
        </p:nvSpPr>
        <p:spPr>
          <a:xfrm>
            <a:off x="685800" y="1981200"/>
            <a:ext cx="7772400" cy="2819400"/>
          </a:xfrm>
        </p:spPr>
        <p:txBody>
          <a:bodyPr/>
          <a:lstStyle/>
          <a:p>
            <a:pPr eaLnBrk="1" hangingPunct="1">
              <a:buFontTx/>
              <a:buNone/>
            </a:pPr>
            <a:r>
              <a:rPr lang="en-US"/>
              <a:t> “An entrepreneur is someone who perceives an opportunity and creates an organization to pursue it.“</a:t>
            </a:r>
          </a:p>
          <a:p>
            <a:pPr eaLnBrk="1" hangingPunct="1">
              <a:buFontTx/>
              <a:buNone/>
            </a:pP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advAuto="0"/>
    </p:bld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Tumbling.p3d 0"/>
  <p:tag name="POWER3D OPTIONS" val="Medium "/>
  <p:tag name="POWER3D IMAGE0" val="PINBUMP.TGA"/>
  <p:tag name="POWER3D SOUND" val="Tumbling Away"/>
</p:tagLst>
</file>

<file path=ppt/tags/tag10.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1.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2.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3.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4.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2.xml><?xml version="1.0" encoding="utf-8"?>
<p:tagLst xmlns:a="http://schemas.openxmlformats.org/drawingml/2006/main" xmlns:r="http://schemas.openxmlformats.org/officeDocument/2006/relationships" xmlns:p="http://schemas.openxmlformats.org/presentationml/2006/main">
  <p:tag name="POWER3D TRANSITION" val="Openup.p3d 0"/>
  <p:tag name="POWER3D OPTIONS" val="Medium "/>
  <p:tag name="POWER3D SOUND" val="Open Up"/>
</p:tagLst>
</file>

<file path=ppt/tags/tag3.xml><?xml version="1.0" encoding="utf-8"?>
<p:tagLst xmlns:a="http://schemas.openxmlformats.org/drawingml/2006/main" xmlns:r="http://schemas.openxmlformats.org/officeDocument/2006/relationships" xmlns:p="http://schemas.openxmlformats.org/presentationml/2006/main">
  <p:tag name="TIMING" val="|1.4"/>
</p:tagLst>
</file>

<file path=ppt/tags/tag4.xml><?xml version="1.0" encoding="utf-8"?>
<p:tagLst xmlns:a="http://schemas.openxmlformats.org/drawingml/2006/main" xmlns:r="http://schemas.openxmlformats.org/officeDocument/2006/relationships" xmlns:p="http://schemas.openxmlformats.org/presentationml/2006/main">
  <p:tag name="POWER3D TRANSITION" val="Spring.p3d 5"/>
  <p:tag name="POWER3D OPTIONS" val="Medium "/>
  <p:tag name="POWER3D SOUND" val="Spring Away"/>
</p:tagLst>
</file>

<file path=ppt/tags/tag5.xml><?xml version="1.0" encoding="utf-8"?>
<p:tagLst xmlns:a="http://schemas.openxmlformats.org/drawingml/2006/main" xmlns:r="http://schemas.openxmlformats.org/officeDocument/2006/relationships" xmlns:p="http://schemas.openxmlformats.org/presentationml/2006/main">
  <p:tag name="POWER3D TRANSITION" val="RasTiles.p3d 3"/>
  <p:tag name="POWER3D OPTIONS" val="Medium "/>
  <p:tag name="POWER3D SOUND" val="Reassembling Tiles"/>
</p:tagLst>
</file>

<file path=ppt/tags/tag6.xml><?xml version="1.0" encoding="utf-8"?>
<p:tagLst xmlns:a="http://schemas.openxmlformats.org/drawingml/2006/main" xmlns:r="http://schemas.openxmlformats.org/officeDocument/2006/relationships" xmlns:p="http://schemas.openxmlformats.org/presentationml/2006/main">
  <p:tag name="POWER3D TRANSITION" val="Shutup.p3d 3"/>
  <p:tag name="POWER3D OPTIONS" val="Medium "/>
  <p:tag name="POWER3D SOUND" val="Shut Up"/>
</p:tagLst>
</file>

<file path=ppt/tags/tag7.xml><?xml version="1.0" encoding="utf-8"?>
<p:tagLst xmlns:a="http://schemas.openxmlformats.org/drawingml/2006/main" xmlns:r="http://schemas.openxmlformats.org/officeDocument/2006/relationships" xmlns:p="http://schemas.openxmlformats.org/presentationml/2006/main">
  <p:tag name="POWER3D TRANSITION" val="Spring.p3d 5"/>
  <p:tag name="POWER3D OPTIONS" val="Medium "/>
  <p:tag name="POWER3D SOUND" val="Spring Away"/>
</p:tagLst>
</file>

<file path=ppt/tags/tag8.xml><?xml version="1.0" encoding="utf-8"?>
<p:tagLst xmlns:a="http://schemas.openxmlformats.org/drawingml/2006/main" xmlns:r="http://schemas.openxmlformats.org/officeDocument/2006/relationships" xmlns:p="http://schemas.openxmlformats.org/presentationml/2006/main">
  <p:tag name="POWER3D TRANSITION" val="Tsquares.p3d 3"/>
  <p:tag name="POWER3D OPTIONS" val="Medium "/>
  <p:tag name="POWER3D SOUND" val="Twirling Squares"/>
</p:tagLst>
</file>

<file path=ppt/tags/tag9.xml><?xml version="1.0" encoding="utf-8"?>
<p:tagLst xmlns:a="http://schemas.openxmlformats.org/drawingml/2006/main" xmlns:r="http://schemas.openxmlformats.org/officeDocument/2006/relationships" xmlns:p="http://schemas.openxmlformats.org/presentationml/2006/main">
  <p:tag name="POWER3D TRANSITION" val="Crdoors.p3d 5"/>
  <p:tag name="POWER3D OPTIONS" val="Medium "/>
  <p:tag name="POWER3D SOUND" val="Creaking Doors"/>
</p:tagLst>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3196</Words>
  <Application>Microsoft Office PowerPoint</Application>
  <PresentationFormat>On-screen Show (4:3)</PresentationFormat>
  <Paragraphs>517</Paragraphs>
  <Slides>65</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Tahoma</vt:lpstr>
      <vt:lpstr>Times</vt:lpstr>
      <vt:lpstr>Times New Roman</vt:lpstr>
      <vt:lpstr>Verdana</vt:lpstr>
      <vt:lpstr>Wingdings</vt:lpstr>
      <vt:lpstr>Office Theme</vt:lpstr>
      <vt:lpstr>Lectures - Exam - Decorum</vt:lpstr>
      <vt:lpstr>Introduction of the Course</vt:lpstr>
      <vt:lpstr>Learning Curves</vt:lpstr>
      <vt:lpstr>Ingvar Kamprad</vt:lpstr>
      <vt:lpstr> IKEA: I Know Everything Already or  Ingvar Kamprad Elmtaryd Agunnaryd</vt:lpstr>
      <vt:lpstr>PowerPoint Presentation</vt:lpstr>
      <vt:lpstr>What Is An Entrepreneur?</vt:lpstr>
      <vt:lpstr>PowerPoint Presentation</vt:lpstr>
      <vt:lpstr>What is an Entrepreneur?</vt:lpstr>
      <vt:lpstr>What is an Entrepreneur?</vt:lpstr>
      <vt:lpstr>What is an Entrepreneur?</vt:lpstr>
      <vt:lpstr>PowerPoint Presentation</vt:lpstr>
      <vt:lpstr>PowerPoint Presentation</vt:lpstr>
      <vt:lpstr>Define Entrepreneurship </vt:lpstr>
      <vt:lpstr>The World of the Entrepreneur</vt:lpstr>
      <vt:lpstr>The World of the Entrepreneur</vt:lpstr>
      <vt:lpstr>The World of the Entrepreneur</vt:lpstr>
      <vt:lpstr>Myths about Entrepreneurship</vt:lpstr>
      <vt:lpstr>Myths about Entrepreneurship (cont’d)</vt:lpstr>
      <vt:lpstr>Characteristics of Entrepreneurs</vt:lpstr>
      <vt:lpstr>Benefits of Entrepreneurship</vt:lpstr>
      <vt:lpstr>Drawbacks of Entrepreneurship</vt:lpstr>
      <vt:lpstr>Feeding the  Entrepreneurial Fire</vt:lpstr>
      <vt:lpstr>PowerPoint Presentation</vt:lpstr>
      <vt:lpstr>Entrepreneurship</vt:lpstr>
      <vt:lpstr>The Cultural Diversity of Entrepreneurship</vt:lpstr>
      <vt:lpstr>PowerPoint Presentation</vt:lpstr>
      <vt:lpstr>The Cultural Diversity of Entrepreneurship</vt:lpstr>
      <vt:lpstr>PowerPoint Presentation</vt:lpstr>
      <vt:lpstr>The Cultural Diversity of Entrepreneurship</vt:lpstr>
      <vt:lpstr>The Cultural Diversity of Entrepreneurship</vt:lpstr>
      <vt:lpstr>Retiring Baby Boomers</vt:lpstr>
      <vt:lpstr>PowerPoint Presentation</vt:lpstr>
      <vt:lpstr>Small Businesses ...</vt:lpstr>
      <vt:lpstr>Small Businesses ...</vt:lpstr>
      <vt:lpstr>PowerPoint Presentation</vt:lpstr>
      <vt:lpstr>Ten Deadly Mistakes of Entrepreneurship</vt:lpstr>
      <vt:lpstr>Ten Deadly Mistakes of Entrepreneurship</vt:lpstr>
      <vt:lpstr>Putting Failure Into Perspective</vt:lpstr>
      <vt:lpstr>Avoiding the Pitfalls of  Small Business Failure</vt:lpstr>
      <vt:lpstr>Why People Become Entrepreneurs</vt:lpstr>
      <vt:lpstr>Artisan Entrepreneurs</vt:lpstr>
      <vt:lpstr>Opportunistic Entrepreneurs</vt:lpstr>
      <vt:lpstr>Would-be entrepreneurs</vt:lpstr>
      <vt:lpstr>What Does it Take to Be Successful?</vt:lpstr>
      <vt:lpstr>What Does It Take to Be Successful?</vt:lpstr>
      <vt:lpstr>What Does It Take to Be Successful?</vt:lpstr>
      <vt:lpstr>The Importance of Value Creation</vt:lpstr>
      <vt:lpstr>The Importance of Value Creation</vt:lpstr>
      <vt:lpstr>The Importance of Value Creation</vt:lpstr>
      <vt:lpstr>The Importance of Value Creation</vt:lpstr>
      <vt:lpstr>Closing Thoughts</vt:lpstr>
      <vt:lpstr>Closing Thoughts</vt:lpstr>
      <vt:lpstr>Closing Thoughts</vt:lpstr>
      <vt:lpstr>Entrepreneurs: Born or Made?</vt:lpstr>
      <vt:lpstr>Entrepreneurs: Born or Made?</vt:lpstr>
      <vt:lpstr>Who is an Entrepreneur?</vt:lpstr>
      <vt:lpstr>Women Entrepreneurs</vt:lpstr>
      <vt:lpstr>Women as Entrepreneurs</vt:lpstr>
      <vt:lpstr>Women Entrepreneurs tend to earn less due to</vt:lpstr>
      <vt:lpstr>Women &amp; Entrepreneurship</vt:lpstr>
      <vt:lpstr>PowerPoint Presentation</vt:lpstr>
      <vt:lpstr>Jehan Ara---- Pakistan Software Houses Association) PASHA</vt:lpstr>
      <vt:lpstr>PowerPoint Presentation</vt:lpstr>
      <vt:lpstr>Sidra Qasim:--  co-founder of home town Shoes company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dc:title>
  <dc:creator>Fiaz</dc:creator>
  <cp:lastModifiedBy>IBM</cp:lastModifiedBy>
  <cp:revision>254</cp:revision>
  <dcterms:created xsi:type="dcterms:W3CDTF">2006-08-16T00:00:00Z</dcterms:created>
  <dcterms:modified xsi:type="dcterms:W3CDTF">2020-09-14T09:32:46Z</dcterms:modified>
</cp:coreProperties>
</file>